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Lst>
  <p:notesMasterIdLst>
    <p:notesMasterId r:id="rId34"/>
  </p:notesMasterIdLst>
  <p:sldIdLst>
    <p:sldId id="278" r:id="rId2"/>
    <p:sldId id="257" r:id="rId3"/>
    <p:sldId id="273" r:id="rId4"/>
    <p:sldId id="275" r:id="rId5"/>
    <p:sldId id="285" r:id="rId6"/>
    <p:sldId id="286" r:id="rId7"/>
    <p:sldId id="287" r:id="rId8"/>
    <p:sldId id="288" r:id="rId9"/>
    <p:sldId id="283" r:id="rId10"/>
    <p:sldId id="284" r:id="rId11"/>
    <p:sldId id="274" r:id="rId12"/>
    <p:sldId id="280" r:id="rId13"/>
    <p:sldId id="263" r:id="rId14"/>
    <p:sldId id="289" r:id="rId15"/>
    <p:sldId id="290" r:id="rId16"/>
    <p:sldId id="301" r:id="rId17"/>
    <p:sldId id="265" r:id="rId18"/>
    <p:sldId id="302" r:id="rId19"/>
    <p:sldId id="303" r:id="rId20"/>
    <p:sldId id="293" r:id="rId21"/>
    <p:sldId id="306" r:id="rId22"/>
    <p:sldId id="305" r:id="rId23"/>
    <p:sldId id="299" r:id="rId24"/>
    <p:sldId id="300" r:id="rId25"/>
    <p:sldId id="307" r:id="rId26"/>
    <p:sldId id="281" r:id="rId27"/>
    <p:sldId id="308" r:id="rId28"/>
    <p:sldId id="294" r:id="rId29"/>
    <p:sldId id="295" r:id="rId30"/>
    <p:sldId id="309" r:id="rId31"/>
    <p:sldId id="270" r:id="rId32"/>
    <p:sldId id="28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6B917DF-4AEE-42A6-B8C8-D867D237E7DF}">
          <p14:sldIdLst>
            <p14:sldId id="278"/>
            <p14:sldId id="257"/>
            <p14:sldId id="273"/>
            <p14:sldId id="275"/>
            <p14:sldId id="285"/>
            <p14:sldId id="286"/>
            <p14:sldId id="287"/>
            <p14:sldId id="288"/>
            <p14:sldId id="283"/>
            <p14:sldId id="284"/>
            <p14:sldId id="274"/>
            <p14:sldId id="280"/>
            <p14:sldId id="263"/>
            <p14:sldId id="289"/>
            <p14:sldId id="290"/>
            <p14:sldId id="301"/>
            <p14:sldId id="265"/>
            <p14:sldId id="302"/>
            <p14:sldId id="303"/>
            <p14:sldId id="293"/>
            <p14:sldId id="306"/>
            <p14:sldId id="305"/>
            <p14:sldId id="299"/>
            <p14:sldId id="300"/>
            <p14:sldId id="307"/>
            <p14:sldId id="281"/>
            <p14:sldId id="308"/>
            <p14:sldId id="294"/>
            <p14:sldId id="295"/>
            <p14:sldId id="309"/>
            <p14:sldId id="270"/>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78AD"/>
    <a:srgbClr val="A0B6E0"/>
    <a:srgbClr val="FFDE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B8415F-441B-4968-AC6B-BD10C17636F2}" v="18" dt="2023-04-18T15:32:08.82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2" d="100"/>
          <a:sy n="82" d="100"/>
        </p:scale>
        <p:origin x="71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rath Raj Naralasetti" userId="72f08b3db0ea680a" providerId="LiveId" clId="{63B8415F-441B-4968-AC6B-BD10C17636F2}"/>
    <pc:docChg chg="undo redo custSel addSld delSld modSld sldOrd modSection">
      <pc:chgData name="Bharath Raj Naralasetti" userId="72f08b3db0ea680a" providerId="LiveId" clId="{63B8415F-441B-4968-AC6B-BD10C17636F2}" dt="2023-04-19T00:59:12.533" v="871" actId="20577"/>
      <pc:docMkLst>
        <pc:docMk/>
      </pc:docMkLst>
      <pc:sldChg chg="modSp mod">
        <pc:chgData name="Bharath Raj Naralasetti" userId="72f08b3db0ea680a" providerId="LiveId" clId="{63B8415F-441B-4968-AC6B-BD10C17636F2}" dt="2023-04-18T16:01:04.318" v="482" actId="20577"/>
        <pc:sldMkLst>
          <pc:docMk/>
          <pc:sldMk cId="3193768671" sldId="257"/>
        </pc:sldMkLst>
        <pc:spChg chg="mod">
          <ac:chgData name="Bharath Raj Naralasetti" userId="72f08b3db0ea680a" providerId="LiveId" clId="{63B8415F-441B-4968-AC6B-BD10C17636F2}" dt="2023-04-18T16:01:04.318" v="482" actId="20577"/>
          <ac:spMkLst>
            <pc:docMk/>
            <pc:sldMk cId="3193768671" sldId="257"/>
            <ac:spMk id="3" creationId="{92CC11CA-BE71-2631-D59E-C2C5C3D5B502}"/>
          </ac:spMkLst>
        </pc:spChg>
      </pc:sldChg>
      <pc:sldChg chg="modSp mod">
        <pc:chgData name="Bharath Raj Naralasetti" userId="72f08b3db0ea680a" providerId="LiveId" clId="{63B8415F-441B-4968-AC6B-BD10C17636F2}" dt="2023-04-18T15:32:45.356" v="480" actId="255"/>
        <pc:sldMkLst>
          <pc:docMk/>
          <pc:sldMk cId="964106278" sldId="270"/>
        </pc:sldMkLst>
        <pc:spChg chg="mod">
          <ac:chgData name="Bharath Raj Naralasetti" userId="72f08b3db0ea680a" providerId="LiveId" clId="{63B8415F-441B-4968-AC6B-BD10C17636F2}" dt="2023-04-18T15:32:45.356" v="480" actId="255"/>
          <ac:spMkLst>
            <pc:docMk/>
            <pc:sldMk cId="964106278" sldId="270"/>
            <ac:spMk id="3" creationId="{429AA0E4-875D-B05A-2FAA-7C8366CB74EF}"/>
          </ac:spMkLst>
        </pc:spChg>
      </pc:sldChg>
      <pc:sldChg chg="modSp mod">
        <pc:chgData name="Bharath Raj Naralasetti" userId="72f08b3db0ea680a" providerId="LiveId" clId="{63B8415F-441B-4968-AC6B-BD10C17636F2}" dt="2023-04-18T16:23:56.469" v="748" actId="1076"/>
        <pc:sldMkLst>
          <pc:docMk/>
          <pc:sldMk cId="98193599" sldId="274"/>
        </pc:sldMkLst>
        <pc:spChg chg="mod">
          <ac:chgData name="Bharath Raj Naralasetti" userId="72f08b3db0ea680a" providerId="LiveId" clId="{63B8415F-441B-4968-AC6B-BD10C17636F2}" dt="2023-04-18T16:23:49.616" v="746" actId="1076"/>
          <ac:spMkLst>
            <pc:docMk/>
            <pc:sldMk cId="98193599" sldId="274"/>
            <ac:spMk id="12" creationId="{BFDBF552-691F-C37A-A736-1938D20E751B}"/>
          </ac:spMkLst>
        </pc:spChg>
        <pc:picChg chg="mod">
          <ac:chgData name="Bharath Raj Naralasetti" userId="72f08b3db0ea680a" providerId="LiveId" clId="{63B8415F-441B-4968-AC6B-BD10C17636F2}" dt="2023-04-18T16:23:56.469" v="748" actId="1076"/>
          <ac:picMkLst>
            <pc:docMk/>
            <pc:sldMk cId="98193599" sldId="274"/>
            <ac:picMk id="7" creationId="{C818C418-26CB-E1AB-3FDB-4948DE3A3EE8}"/>
          </ac:picMkLst>
        </pc:picChg>
      </pc:sldChg>
      <pc:sldChg chg="modSp mod">
        <pc:chgData name="Bharath Raj Naralasetti" userId="72f08b3db0ea680a" providerId="LiveId" clId="{63B8415F-441B-4968-AC6B-BD10C17636F2}" dt="2023-04-18T16:24:45.813" v="753" actId="1076"/>
        <pc:sldMkLst>
          <pc:docMk/>
          <pc:sldMk cId="2315160155" sldId="280"/>
        </pc:sldMkLst>
        <pc:spChg chg="mod">
          <ac:chgData name="Bharath Raj Naralasetti" userId="72f08b3db0ea680a" providerId="LiveId" clId="{63B8415F-441B-4968-AC6B-BD10C17636F2}" dt="2023-04-18T16:24:45.813" v="753" actId="1076"/>
          <ac:spMkLst>
            <pc:docMk/>
            <pc:sldMk cId="2315160155" sldId="280"/>
            <ac:spMk id="4" creationId="{19D838EA-7858-3DD0-1D40-15799C6CB24B}"/>
          </ac:spMkLst>
        </pc:spChg>
      </pc:sldChg>
      <pc:sldChg chg="addSp modSp mod ord">
        <pc:chgData name="Bharath Raj Naralasetti" userId="72f08b3db0ea680a" providerId="LiveId" clId="{63B8415F-441B-4968-AC6B-BD10C17636F2}" dt="2023-04-18T15:17:57.036" v="351"/>
        <pc:sldMkLst>
          <pc:docMk/>
          <pc:sldMk cId="2785817655" sldId="281"/>
        </pc:sldMkLst>
        <pc:spChg chg="add mod">
          <ac:chgData name="Bharath Raj Naralasetti" userId="72f08b3db0ea680a" providerId="LiveId" clId="{63B8415F-441B-4968-AC6B-BD10C17636F2}" dt="2023-04-18T15:04:19.969" v="234" actId="1076"/>
          <ac:spMkLst>
            <pc:docMk/>
            <pc:sldMk cId="2785817655" sldId="281"/>
            <ac:spMk id="2" creationId="{80D44291-CE87-E96F-71FE-9D64B581FAAD}"/>
          </ac:spMkLst>
        </pc:spChg>
        <pc:graphicFrameChg chg="mod modGraphic">
          <ac:chgData name="Bharath Raj Naralasetti" userId="72f08b3db0ea680a" providerId="LiveId" clId="{63B8415F-441B-4968-AC6B-BD10C17636F2}" dt="2023-04-18T15:04:15.252" v="233" actId="1076"/>
          <ac:graphicFrameMkLst>
            <pc:docMk/>
            <pc:sldMk cId="2785817655" sldId="281"/>
            <ac:graphicFrameMk id="4" creationId="{3AF9B441-9A45-44E9-8511-E76C28FA1128}"/>
          </ac:graphicFrameMkLst>
        </pc:graphicFrameChg>
      </pc:sldChg>
      <pc:sldChg chg="modSp mod">
        <pc:chgData name="Bharath Raj Naralasetti" userId="72f08b3db0ea680a" providerId="LiveId" clId="{63B8415F-441B-4968-AC6B-BD10C17636F2}" dt="2023-04-19T00:38:46.979" v="785" actId="113"/>
        <pc:sldMkLst>
          <pc:docMk/>
          <pc:sldMk cId="1908699629" sldId="284"/>
        </pc:sldMkLst>
        <pc:spChg chg="mod">
          <ac:chgData name="Bharath Raj Naralasetti" userId="72f08b3db0ea680a" providerId="LiveId" clId="{63B8415F-441B-4968-AC6B-BD10C17636F2}" dt="2023-04-19T00:38:46.979" v="785" actId="113"/>
          <ac:spMkLst>
            <pc:docMk/>
            <pc:sldMk cId="1908699629" sldId="284"/>
            <ac:spMk id="4" creationId="{D20E34EE-D9CE-3DE3-D6F1-7FE5D86C6030}"/>
          </ac:spMkLst>
        </pc:spChg>
      </pc:sldChg>
      <pc:sldChg chg="modSp mod">
        <pc:chgData name="Bharath Raj Naralasetti" userId="72f08b3db0ea680a" providerId="LiveId" clId="{63B8415F-441B-4968-AC6B-BD10C17636F2}" dt="2023-04-18T16:13:09.912" v="657" actId="1076"/>
        <pc:sldMkLst>
          <pc:docMk/>
          <pc:sldMk cId="3731397252" sldId="285"/>
        </pc:sldMkLst>
        <pc:spChg chg="mod">
          <ac:chgData name="Bharath Raj Naralasetti" userId="72f08b3db0ea680a" providerId="LiveId" clId="{63B8415F-441B-4968-AC6B-BD10C17636F2}" dt="2023-04-18T16:13:09.912" v="657" actId="1076"/>
          <ac:spMkLst>
            <pc:docMk/>
            <pc:sldMk cId="3731397252" sldId="285"/>
            <ac:spMk id="3" creationId="{C547B97B-E4EC-137C-F4EE-1BEFBE2A24D1}"/>
          </ac:spMkLst>
        </pc:spChg>
      </pc:sldChg>
      <pc:sldChg chg="modSp mod">
        <pc:chgData name="Bharath Raj Naralasetti" userId="72f08b3db0ea680a" providerId="LiveId" clId="{63B8415F-441B-4968-AC6B-BD10C17636F2}" dt="2023-04-18T16:20:44.652" v="717" actId="1076"/>
        <pc:sldMkLst>
          <pc:docMk/>
          <pc:sldMk cId="3258482266" sldId="286"/>
        </pc:sldMkLst>
        <pc:spChg chg="mod">
          <ac:chgData name="Bharath Raj Naralasetti" userId="72f08b3db0ea680a" providerId="LiveId" clId="{63B8415F-441B-4968-AC6B-BD10C17636F2}" dt="2023-04-18T16:20:44.652" v="717" actId="1076"/>
          <ac:spMkLst>
            <pc:docMk/>
            <pc:sldMk cId="3258482266" sldId="286"/>
            <ac:spMk id="3" creationId="{02A9FB3A-0D92-AB72-2A6E-39413930507A}"/>
          </ac:spMkLst>
        </pc:spChg>
      </pc:sldChg>
      <pc:sldChg chg="modSp mod">
        <pc:chgData name="Bharath Raj Naralasetti" userId="72f08b3db0ea680a" providerId="LiveId" clId="{63B8415F-441B-4968-AC6B-BD10C17636F2}" dt="2023-04-19T00:37:53.871" v="784" actId="1036"/>
        <pc:sldMkLst>
          <pc:docMk/>
          <pc:sldMk cId="2272642165" sldId="287"/>
        </pc:sldMkLst>
        <pc:spChg chg="mod">
          <ac:chgData name="Bharath Raj Naralasetti" userId="72f08b3db0ea680a" providerId="LiveId" clId="{63B8415F-441B-4968-AC6B-BD10C17636F2}" dt="2023-04-19T00:37:53.871" v="784" actId="1036"/>
          <ac:spMkLst>
            <pc:docMk/>
            <pc:sldMk cId="2272642165" sldId="287"/>
            <ac:spMk id="3" creationId="{1570C682-AB2C-7FA7-195F-18AC0509E8F1}"/>
          </ac:spMkLst>
        </pc:spChg>
      </pc:sldChg>
      <pc:sldChg chg="modSp mod">
        <pc:chgData name="Bharath Raj Naralasetti" userId="72f08b3db0ea680a" providerId="LiveId" clId="{63B8415F-441B-4968-AC6B-BD10C17636F2}" dt="2023-04-18T16:23:19.985" v="744" actId="1076"/>
        <pc:sldMkLst>
          <pc:docMk/>
          <pc:sldMk cId="3345289182" sldId="288"/>
        </pc:sldMkLst>
        <pc:spChg chg="mod">
          <ac:chgData name="Bharath Raj Naralasetti" userId="72f08b3db0ea680a" providerId="LiveId" clId="{63B8415F-441B-4968-AC6B-BD10C17636F2}" dt="2023-04-18T16:23:19.985" v="744" actId="1076"/>
          <ac:spMkLst>
            <pc:docMk/>
            <pc:sldMk cId="3345289182" sldId="288"/>
            <ac:spMk id="3" creationId="{9E334557-B2D9-784F-E013-4464A6730E35}"/>
          </ac:spMkLst>
        </pc:spChg>
      </pc:sldChg>
      <pc:sldChg chg="modSp mod">
        <pc:chgData name="Bharath Raj Naralasetti" userId="72f08b3db0ea680a" providerId="LiveId" clId="{63B8415F-441B-4968-AC6B-BD10C17636F2}" dt="2023-04-19T00:41:36.344" v="790" actId="1076"/>
        <pc:sldMkLst>
          <pc:docMk/>
          <pc:sldMk cId="3475347688" sldId="293"/>
        </pc:sldMkLst>
        <pc:picChg chg="mod">
          <ac:chgData name="Bharath Raj Naralasetti" userId="72f08b3db0ea680a" providerId="LiveId" clId="{63B8415F-441B-4968-AC6B-BD10C17636F2}" dt="2023-04-19T00:41:36.344" v="790" actId="1076"/>
          <ac:picMkLst>
            <pc:docMk/>
            <pc:sldMk cId="3475347688" sldId="293"/>
            <ac:picMk id="45" creationId="{26F7CE43-8142-BF40-0D2C-EA7BA0AF3DFD}"/>
          </ac:picMkLst>
        </pc:picChg>
      </pc:sldChg>
      <pc:sldChg chg="addSp delSp modSp mod modClrScheme chgLayout">
        <pc:chgData name="Bharath Raj Naralasetti" userId="72f08b3db0ea680a" providerId="LiveId" clId="{63B8415F-441B-4968-AC6B-BD10C17636F2}" dt="2023-04-18T15:20:59.561" v="411" actId="478"/>
        <pc:sldMkLst>
          <pc:docMk/>
          <pc:sldMk cId="715230278" sldId="295"/>
        </pc:sldMkLst>
        <pc:spChg chg="add del mod ord">
          <ac:chgData name="Bharath Raj Naralasetti" userId="72f08b3db0ea680a" providerId="LiveId" clId="{63B8415F-441B-4968-AC6B-BD10C17636F2}" dt="2023-04-18T15:20:37.814" v="408" actId="478"/>
          <ac:spMkLst>
            <pc:docMk/>
            <pc:sldMk cId="715230278" sldId="295"/>
            <ac:spMk id="2" creationId="{284581DA-025A-ECB1-FF0B-7938C687499F}"/>
          </ac:spMkLst>
        </pc:spChg>
        <pc:spChg chg="add del mod ord">
          <ac:chgData name="Bharath Raj Naralasetti" userId="72f08b3db0ea680a" providerId="LiveId" clId="{63B8415F-441B-4968-AC6B-BD10C17636F2}" dt="2023-04-18T15:20:59.561" v="411" actId="478"/>
          <ac:spMkLst>
            <pc:docMk/>
            <pc:sldMk cId="715230278" sldId="295"/>
            <ac:spMk id="4" creationId="{7A733C80-E52C-CE9E-43BE-4C5878E7C173}"/>
          </ac:spMkLst>
        </pc:spChg>
        <pc:spChg chg="add del mod ord">
          <ac:chgData name="Bharath Raj Naralasetti" userId="72f08b3db0ea680a" providerId="LiveId" clId="{63B8415F-441B-4968-AC6B-BD10C17636F2}" dt="2023-04-18T15:20:34.669" v="407" actId="478"/>
          <ac:spMkLst>
            <pc:docMk/>
            <pc:sldMk cId="715230278" sldId="295"/>
            <ac:spMk id="6" creationId="{934C5077-513D-0EE2-FFEC-4DA4A9A1F43A}"/>
          </ac:spMkLst>
        </pc:spChg>
        <pc:picChg chg="mod">
          <ac:chgData name="Bharath Raj Naralasetti" userId="72f08b3db0ea680a" providerId="LiveId" clId="{63B8415F-441B-4968-AC6B-BD10C17636F2}" dt="2023-04-18T15:20:40.465" v="409" actId="1076"/>
          <ac:picMkLst>
            <pc:docMk/>
            <pc:sldMk cId="715230278" sldId="295"/>
            <ac:picMk id="3" creationId="{EF192810-2CE6-BD14-8BD0-2C155574CCAA}"/>
          </ac:picMkLst>
        </pc:picChg>
      </pc:sldChg>
      <pc:sldChg chg="addSp delSp modSp del mod delAnim modAnim">
        <pc:chgData name="Bharath Raj Naralasetti" userId="72f08b3db0ea680a" providerId="LiveId" clId="{63B8415F-441B-4968-AC6B-BD10C17636F2}" dt="2023-04-19T00:56:47.194" v="845" actId="47"/>
        <pc:sldMkLst>
          <pc:docMk/>
          <pc:sldMk cId="911067612" sldId="297"/>
        </pc:sldMkLst>
        <pc:spChg chg="add del mod">
          <ac:chgData name="Bharath Raj Naralasetti" userId="72f08b3db0ea680a" providerId="LiveId" clId="{63B8415F-441B-4968-AC6B-BD10C17636F2}" dt="2023-04-19T00:56:46.352" v="844"/>
          <ac:spMkLst>
            <pc:docMk/>
            <pc:sldMk cId="911067612" sldId="297"/>
            <ac:spMk id="4" creationId="{7DBDCE49-4434-1776-3277-A4E0E191BA72}"/>
          </ac:spMkLst>
        </pc:spChg>
        <pc:picChg chg="del">
          <ac:chgData name="Bharath Raj Naralasetti" userId="72f08b3db0ea680a" providerId="LiveId" clId="{63B8415F-441B-4968-AC6B-BD10C17636F2}" dt="2023-04-18T15:18:04.878" v="354" actId="478"/>
          <ac:picMkLst>
            <pc:docMk/>
            <pc:sldMk cId="911067612" sldId="297"/>
            <ac:picMk id="2" creationId="{BD0D28F4-1432-E110-1205-365F4FDC38FB}"/>
          </ac:picMkLst>
        </pc:picChg>
        <pc:picChg chg="add del mod">
          <ac:chgData name="Bharath Raj Naralasetti" userId="72f08b3db0ea680a" providerId="LiveId" clId="{63B8415F-441B-4968-AC6B-BD10C17636F2}" dt="2023-04-18T15:36:06.856" v="481" actId="478"/>
          <ac:picMkLst>
            <pc:docMk/>
            <pc:sldMk cId="911067612" sldId="297"/>
            <ac:picMk id="3" creationId="{7F34AD36-6272-E9D6-BEBA-A6C472D991BB}"/>
          </ac:picMkLst>
        </pc:picChg>
      </pc:sldChg>
      <pc:sldChg chg="modSp mod">
        <pc:chgData name="Bharath Raj Naralasetti" userId="72f08b3db0ea680a" providerId="LiveId" clId="{63B8415F-441B-4968-AC6B-BD10C17636F2}" dt="2023-04-19T00:59:12.533" v="871" actId="20577"/>
        <pc:sldMkLst>
          <pc:docMk/>
          <pc:sldMk cId="257163886" sldId="299"/>
        </pc:sldMkLst>
        <pc:spChg chg="mod">
          <ac:chgData name="Bharath Raj Naralasetti" userId="72f08b3db0ea680a" providerId="LiveId" clId="{63B8415F-441B-4968-AC6B-BD10C17636F2}" dt="2023-04-18T14:50:45.025" v="1" actId="255"/>
          <ac:spMkLst>
            <pc:docMk/>
            <pc:sldMk cId="257163886" sldId="299"/>
            <ac:spMk id="2" creationId="{42A99070-9C27-F4D3-68FB-9CB3F46D8232}"/>
          </ac:spMkLst>
        </pc:spChg>
        <pc:spChg chg="mod">
          <ac:chgData name="Bharath Raj Naralasetti" userId="72f08b3db0ea680a" providerId="LiveId" clId="{63B8415F-441B-4968-AC6B-BD10C17636F2}" dt="2023-04-19T00:59:12.533" v="871" actId="20577"/>
          <ac:spMkLst>
            <pc:docMk/>
            <pc:sldMk cId="257163886" sldId="299"/>
            <ac:spMk id="3" creationId="{6F363BD9-801E-F12D-8238-412FA35A939F}"/>
          </ac:spMkLst>
        </pc:spChg>
        <pc:spChg chg="mod">
          <ac:chgData name="Bharath Raj Naralasetti" userId="72f08b3db0ea680a" providerId="LiveId" clId="{63B8415F-441B-4968-AC6B-BD10C17636F2}" dt="2023-04-18T14:50:45.025" v="1" actId="255"/>
          <ac:spMkLst>
            <pc:docMk/>
            <pc:sldMk cId="257163886" sldId="299"/>
            <ac:spMk id="6" creationId="{FB60438B-9DD5-8701-FFD7-C9D3B14FE34C}"/>
          </ac:spMkLst>
        </pc:spChg>
        <pc:spChg chg="mod">
          <ac:chgData name="Bharath Raj Naralasetti" userId="72f08b3db0ea680a" providerId="LiveId" clId="{63B8415F-441B-4968-AC6B-BD10C17636F2}" dt="2023-04-18T14:50:45.025" v="1" actId="255"/>
          <ac:spMkLst>
            <pc:docMk/>
            <pc:sldMk cId="257163886" sldId="299"/>
            <ac:spMk id="10" creationId="{B60A9811-4F76-B1DD-BB97-44FF6337406E}"/>
          </ac:spMkLst>
        </pc:spChg>
      </pc:sldChg>
      <pc:sldChg chg="modSp mod">
        <pc:chgData name="Bharath Raj Naralasetti" userId="72f08b3db0ea680a" providerId="LiveId" clId="{63B8415F-441B-4968-AC6B-BD10C17636F2}" dt="2023-04-18T14:50:56.197" v="2" actId="2711"/>
        <pc:sldMkLst>
          <pc:docMk/>
          <pc:sldMk cId="30275175" sldId="300"/>
        </pc:sldMkLst>
        <pc:spChg chg="mod">
          <ac:chgData name="Bharath Raj Naralasetti" userId="72f08b3db0ea680a" providerId="LiveId" clId="{63B8415F-441B-4968-AC6B-BD10C17636F2}" dt="2023-04-18T14:50:56.197" v="2" actId="2711"/>
          <ac:spMkLst>
            <pc:docMk/>
            <pc:sldMk cId="30275175" sldId="300"/>
            <ac:spMk id="6" creationId="{CBAE2306-D6A3-9AE4-F48E-1922C8796757}"/>
          </ac:spMkLst>
        </pc:spChg>
      </pc:sldChg>
      <pc:sldChg chg="modSp mod">
        <pc:chgData name="Bharath Raj Naralasetti" userId="72f08b3db0ea680a" providerId="LiveId" clId="{63B8415F-441B-4968-AC6B-BD10C17636F2}" dt="2023-04-19T00:40:27.821" v="787" actId="20577"/>
        <pc:sldMkLst>
          <pc:docMk/>
          <pc:sldMk cId="578342388" sldId="301"/>
        </pc:sldMkLst>
        <pc:spChg chg="mod">
          <ac:chgData name="Bharath Raj Naralasetti" userId="72f08b3db0ea680a" providerId="LiveId" clId="{63B8415F-441B-4968-AC6B-BD10C17636F2}" dt="2023-04-19T00:40:27.821" v="787" actId="20577"/>
          <ac:spMkLst>
            <pc:docMk/>
            <pc:sldMk cId="578342388" sldId="301"/>
            <ac:spMk id="3" creationId="{9A4574DC-B372-6367-9530-A9C986EA5BDD}"/>
          </ac:spMkLst>
        </pc:spChg>
      </pc:sldChg>
      <pc:sldChg chg="modSp mod">
        <pc:chgData name="Bharath Raj Naralasetti" userId="72f08b3db0ea680a" providerId="LiveId" clId="{63B8415F-441B-4968-AC6B-BD10C17636F2}" dt="2023-04-18T16:25:46.200" v="755" actId="207"/>
        <pc:sldMkLst>
          <pc:docMk/>
          <pc:sldMk cId="1232678053" sldId="302"/>
        </pc:sldMkLst>
        <pc:spChg chg="mod">
          <ac:chgData name="Bharath Raj Naralasetti" userId="72f08b3db0ea680a" providerId="LiveId" clId="{63B8415F-441B-4968-AC6B-BD10C17636F2}" dt="2023-04-18T16:25:46.200" v="755" actId="207"/>
          <ac:spMkLst>
            <pc:docMk/>
            <pc:sldMk cId="1232678053" sldId="302"/>
            <ac:spMk id="2" creationId="{33C42CB7-D461-3CEA-59EE-E9621C32D0B9}"/>
          </ac:spMkLst>
        </pc:spChg>
        <pc:spChg chg="mod">
          <ac:chgData name="Bharath Raj Naralasetti" userId="72f08b3db0ea680a" providerId="LiveId" clId="{63B8415F-441B-4968-AC6B-BD10C17636F2}" dt="2023-04-18T16:25:46.200" v="755" actId="207"/>
          <ac:spMkLst>
            <pc:docMk/>
            <pc:sldMk cId="1232678053" sldId="302"/>
            <ac:spMk id="3" creationId="{35BC8CEF-87FD-94CB-89BF-8FA5C47C0E36}"/>
          </ac:spMkLst>
        </pc:spChg>
        <pc:spChg chg="mod">
          <ac:chgData name="Bharath Raj Naralasetti" userId="72f08b3db0ea680a" providerId="LiveId" clId="{63B8415F-441B-4968-AC6B-BD10C17636F2}" dt="2023-04-18T16:25:46.200" v="755" actId="207"/>
          <ac:spMkLst>
            <pc:docMk/>
            <pc:sldMk cId="1232678053" sldId="302"/>
            <ac:spMk id="7" creationId="{621C8714-45D2-6EC6-6B7D-0413D7279D04}"/>
          </ac:spMkLst>
        </pc:spChg>
        <pc:spChg chg="mod">
          <ac:chgData name="Bharath Raj Naralasetti" userId="72f08b3db0ea680a" providerId="LiveId" clId="{63B8415F-441B-4968-AC6B-BD10C17636F2}" dt="2023-04-18T16:25:46.200" v="755" actId="207"/>
          <ac:spMkLst>
            <pc:docMk/>
            <pc:sldMk cId="1232678053" sldId="302"/>
            <ac:spMk id="8" creationId="{2F6646BD-804F-51E3-3593-86BF5F1E9A57}"/>
          </ac:spMkLst>
        </pc:spChg>
      </pc:sldChg>
      <pc:sldChg chg="modSp mod">
        <pc:chgData name="Bharath Raj Naralasetti" userId="72f08b3db0ea680a" providerId="LiveId" clId="{63B8415F-441B-4968-AC6B-BD10C17636F2}" dt="2023-04-19T00:41:09.217" v="789" actId="1076"/>
        <pc:sldMkLst>
          <pc:docMk/>
          <pc:sldMk cId="4119185003" sldId="303"/>
        </pc:sldMkLst>
        <pc:spChg chg="mod">
          <ac:chgData name="Bharath Raj Naralasetti" userId="72f08b3db0ea680a" providerId="LiveId" clId="{63B8415F-441B-4968-AC6B-BD10C17636F2}" dt="2023-04-18T16:27:06.342" v="776" actId="20577"/>
          <ac:spMkLst>
            <pc:docMk/>
            <pc:sldMk cId="4119185003" sldId="303"/>
            <ac:spMk id="3" creationId="{1364E6AC-6D47-C4E6-1611-CA4DAB3236E0}"/>
          </ac:spMkLst>
        </pc:spChg>
        <pc:picChg chg="mod">
          <ac:chgData name="Bharath Raj Naralasetti" userId="72f08b3db0ea680a" providerId="LiveId" clId="{63B8415F-441B-4968-AC6B-BD10C17636F2}" dt="2023-04-19T00:41:09.217" v="789" actId="1076"/>
          <ac:picMkLst>
            <pc:docMk/>
            <pc:sldMk cId="4119185003" sldId="303"/>
            <ac:picMk id="15" creationId="{27BE25B0-2D76-30DA-F022-50E10ED9A7BB}"/>
          </ac:picMkLst>
        </pc:picChg>
        <pc:picChg chg="mod">
          <ac:chgData name="Bharath Raj Naralasetti" userId="72f08b3db0ea680a" providerId="LiveId" clId="{63B8415F-441B-4968-AC6B-BD10C17636F2}" dt="2023-04-19T00:41:06.919" v="788" actId="1076"/>
          <ac:picMkLst>
            <pc:docMk/>
            <pc:sldMk cId="4119185003" sldId="303"/>
            <ac:picMk id="16" creationId="{B91FACC8-E668-3A63-4442-E1750DDFD742}"/>
          </ac:picMkLst>
        </pc:picChg>
      </pc:sldChg>
      <pc:sldChg chg="del">
        <pc:chgData name="Bharath Raj Naralasetti" userId="72f08b3db0ea680a" providerId="LiveId" clId="{63B8415F-441B-4968-AC6B-BD10C17636F2}" dt="2023-04-18T14:51:00.914" v="3" actId="47"/>
        <pc:sldMkLst>
          <pc:docMk/>
          <pc:sldMk cId="1648587058" sldId="304"/>
        </pc:sldMkLst>
      </pc:sldChg>
      <pc:sldChg chg="addSp modSp mod">
        <pc:chgData name="Bharath Raj Naralasetti" userId="72f08b3db0ea680a" providerId="LiveId" clId="{63B8415F-441B-4968-AC6B-BD10C17636F2}" dt="2023-04-18T14:56:00.432" v="75" actId="14100"/>
        <pc:sldMkLst>
          <pc:docMk/>
          <pc:sldMk cId="366008813" sldId="305"/>
        </pc:sldMkLst>
        <pc:spChg chg="mod">
          <ac:chgData name="Bharath Raj Naralasetti" userId="72f08b3db0ea680a" providerId="LiveId" clId="{63B8415F-441B-4968-AC6B-BD10C17636F2}" dt="2023-04-18T14:56:00.432" v="75" actId="14100"/>
          <ac:spMkLst>
            <pc:docMk/>
            <pc:sldMk cId="366008813" sldId="305"/>
            <ac:spMk id="3" creationId="{69CC7B3A-81DD-D821-944D-36AFD4D8BC77}"/>
          </ac:spMkLst>
        </pc:spChg>
        <pc:picChg chg="add mod modCrop">
          <ac:chgData name="Bharath Raj Naralasetti" userId="72f08b3db0ea680a" providerId="LiveId" clId="{63B8415F-441B-4968-AC6B-BD10C17636F2}" dt="2023-04-18T14:51:58.012" v="13"/>
          <ac:picMkLst>
            <pc:docMk/>
            <pc:sldMk cId="366008813" sldId="305"/>
            <ac:picMk id="5" creationId="{B18141DC-BD37-A014-101F-8898E4F3547A}"/>
          </ac:picMkLst>
        </pc:picChg>
      </pc:sldChg>
      <pc:sldChg chg="addSp modSp new mod">
        <pc:chgData name="Bharath Raj Naralasetti" userId="72f08b3db0ea680a" providerId="LiveId" clId="{63B8415F-441B-4968-AC6B-BD10C17636F2}" dt="2023-04-18T14:55:29.795" v="69" actId="1076"/>
        <pc:sldMkLst>
          <pc:docMk/>
          <pc:sldMk cId="2944030068" sldId="306"/>
        </pc:sldMkLst>
        <pc:spChg chg="add mod">
          <ac:chgData name="Bharath Raj Naralasetti" userId="72f08b3db0ea680a" providerId="LiveId" clId="{63B8415F-441B-4968-AC6B-BD10C17636F2}" dt="2023-04-18T14:55:29.795" v="69" actId="1076"/>
          <ac:spMkLst>
            <pc:docMk/>
            <pc:sldMk cId="2944030068" sldId="306"/>
            <ac:spMk id="3" creationId="{3262363E-80F1-4EAC-8E86-A1A1F1E06AC6}"/>
          </ac:spMkLst>
        </pc:spChg>
      </pc:sldChg>
      <pc:sldChg chg="addSp delSp modSp new mod">
        <pc:chgData name="Bharath Raj Naralasetti" userId="72f08b3db0ea680a" providerId="LiveId" clId="{63B8415F-441B-4968-AC6B-BD10C17636F2}" dt="2023-04-18T15:02:06.017" v="195" actId="1076"/>
        <pc:sldMkLst>
          <pc:docMk/>
          <pc:sldMk cId="2927003146" sldId="307"/>
        </pc:sldMkLst>
        <pc:spChg chg="mod">
          <ac:chgData name="Bharath Raj Naralasetti" userId="72f08b3db0ea680a" providerId="LiveId" clId="{63B8415F-441B-4968-AC6B-BD10C17636F2}" dt="2023-04-18T14:57:09.873" v="105" actId="20577"/>
          <ac:spMkLst>
            <pc:docMk/>
            <pc:sldMk cId="2927003146" sldId="307"/>
            <ac:spMk id="2" creationId="{6647602D-7663-B4D9-E833-0298C8608C33}"/>
          </ac:spMkLst>
        </pc:spChg>
        <pc:spChg chg="add mod">
          <ac:chgData name="Bharath Raj Naralasetti" userId="72f08b3db0ea680a" providerId="LiveId" clId="{63B8415F-441B-4968-AC6B-BD10C17636F2}" dt="2023-04-18T15:01:55.942" v="193" actId="20577"/>
          <ac:spMkLst>
            <pc:docMk/>
            <pc:sldMk cId="2927003146" sldId="307"/>
            <ac:spMk id="4" creationId="{75BBE59B-904B-A946-8593-A37D56F3611A}"/>
          </ac:spMkLst>
        </pc:spChg>
        <pc:spChg chg="add del mod">
          <ac:chgData name="Bharath Raj Naralasetti" userId="72f08b3db0ea680a" providerId="LiveId" clId="{63B8415F-441B-4968-AC6B-BD10C17636F2}" dt="2023-04-18T14:57:59.047" v="108" actId="767"/>
          <ac:spMkLst>
            <pc:docMk/>
            <pc:sldMk cId="2927003146" sldId="307"/>
            <ac:spMk id="5" creationId="{B136B198-B7E4-A205-2F12-437BFA8B6288}"/>
          </ac:spMkLst>
        </pc:spChg>
        <pc:picChg chg="add mod">
          <ac:chgData name="Bharath Raj Naralasetti" userId="72f08b3db0ea680a" providerId="LiveId" clId="{63B8415F-441B-4968-AC6B-BD10C17636F2}" dt="2023-04-18T15:02:06.017" v="195" actId="1076"/>
          <ac:picMkLst>
            <pc:docMk/>
            <pc:sldMk cId="2927003146" sldId="307"/>
            <ac:picMk id="6" creationId="{44547B5F-9FCD-A008-C550-D925CF4185C5}"/>
          </ac:picMkLst>
        </pc:picChg>
      </pc:sldChg>
      <pc:sldChg chg="addSp modSp new mod ord">
        <pc:chgData name="Bharath Raj Naralasetti" userId="72f08b3db0ea680a" providerId="LiveId" clId="{63B8415F-441B-4968-AC6B-BD10C17636F2}" dt="2023-04-18T15:17:59.921" v="353"/>
        <pc:sldMkLst>
          <pc:docMk/>
          <pc:sldMk cId="1997320956" sldId="308"/>
        </pc:sldMkLst>
        <pc:spChg chg="add mod">
          <ac:chgData name="Bharath Raj Naralasetti" userId="72f08b3db0ea680a" providerId="LiveId" clId="{63B8415F-441B-4968-AC6B-BD10C17636F2}" dt="2023-04-18T15:17:42.775" v="345" actId="113"/>
          <ac:spMkLst>
            <pc:docMk/>
            <pc:sldMk cId="1997320956" sldId="308"/>
            <ac:spMk id="6" creationId="{B1919C43-118F-8C29-3629-3798CC28F8BC}"/>
          </ac:spMkLst>
        </pc:spChg>
        <pc:picChg chg="add mod modCrop">
          <ac:chgData name="Bharath Raj Naralasetti" userId="72f08b3db0ea680a" providerId="LiveId" clId="{63B8415F-441B-4968-AC6B-BD10C17636F2}" dt="2023-04-18T15:17:49.917" v="349" actId="1035"/>
          <ac:picMkLst>
            <pc:docMk/>
            <pc:sldMk cId="1997320956" sldId="308"/>
            <ac:picMk id="3" creationId="{1F5C4B0B-5E80-F59D-D7CC-6207C003A149}"/>
          </ac:picMkLst>
        </pc:picChg>
        <pc:cxnChg chg="add mod">
          <ac:chgData name="Bharath Raj Naralasetti" userId="72f08b3db0ea680a" providerId="LiveId" clId="{63B8415F-441B-4968-AC6B-BD10C17636F2}" dt="2023-04-18T15:16:33.241" v="295" actId="1035"/>
          <ac:cxnSpMkLst>
            <pc:docMk/>
            <pc:sldMk cId="1997320956" sldId="308"/>
            <ac:cxnSpMk id="5" creationId="{ADAC4898-2648-C4D7-EA12-5F2D3C202F91}"/>
          </ac:cxnSpMkLst>
        </pc:cxnChg>
      </pc:sldChg>
      <pc:sldChg chg="addSp modSp new mod">
        <pc:chgData name="Bharath Raj Naralasetti" userId="72f08b3db0ea680a" providerId="LiveId" clId="{63B8415F-441B-4968-AC6B-BD10C17636F2}" dt="2023-04-19T00:57:15.821" v="846" actId="20577"/>
        <pc:sldMkLst>
          <pc:docMk/>
          <pc:sldMk cId="1991702642" sldId="309"/>
        </pc:sldMkLst>
        <pc:spChg chg="add mod">
          <ac:chgData name="Bharath Raj Naralasetti" userId="72f08b3db0ea680a" providerId="LiveId" clId="{63B8415F-441B-4968-AC6B-BD10C17636F2}" dt="2023-04-19T00:57:15.821" v="846" actId="20577"/>
          <ac:spMkLst>
            <pc:docMk/>
            <pc:sldMk cId="1991702642" sldId="309"/>
            <ac:spMk id="3" creationId="{810EDC62-F6E2-AE22-4A63-5C858C6B285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70BA5E-B9D9-4898-B01F-1E09453B781A}" type="datetimeFigureOut">
              <a:rPr lang="en-IN" smtClean="0"/>
              <a:t>19-04-2023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F472D-A93E-46F7-9582-C192A7FED5EB}" type="slidenum">
              <a:rPr lang="en-IN" smtClean="0"/>
              <a:t>‹#›</a:t>
            </a:fld>
            <a:endParaRPr lang="en-IN"/>
          </a:p>
        </p:txBody>
      </p:sp>
    </p:spTree>
    <p:extLst>
      <p:ext uri="{BB962C8B-B14F-4D97-AF65-F5344CB8AC3E}">
        <p14:creationId xmlns:p14="http://schemas.microsoft.com/office/powerpoint/2010/main" val="4216914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02F472D-A93E-46F7-9582-C192A7FED5EB}" type="slidenum">
              <a:rPr lang="en-IN" smtClean="0"/>
              <a:t>11</a:t>
            </a:fld>
            <a:endParaRPr lang="en-IN"/>
          </a:p>
        </p:txBody>
      </p:sp>
    </p:spTree>
    <p:extLst>
      <p:ext uri="{BB962C8B-B14F-4D97-AF65-F5344CB8AC3E}">
        <p14:creationId xmlns:p14="http://schemas.microsoft.com/office/powerpoint/2010/main" val="2281953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02F472D-A93E-46F7-9582-C192A7FED5EB}" type="slidenum">
              <a:rPr lang="en-IN" smtClean="0"/>
              <a:t>13</a:t>
            </a:fld>
            <a:endParaRPr lang="en-IN"/>
          </a:p>
        </p:txBody>
      </p:sp>
    </p:spTree>
    <p:extLst>
      <p:ext uri="{BB962C8B-B14F-4D97-AF65-F5344CB8AC3E}">
        <p14:creationId xmlns:p14="http://schemas.microsoft.com/office/powerpoint/2010/main" val="1689746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53637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38802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49458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52133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54384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28605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39804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5417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36812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03433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60610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4/19/2023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152802323"/>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1.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9CC6FD0-A34A-67C5-560E-85F455F1A1E6}"/>
              </a:ext>
            </a:extLst>
          </p:cNvPr>
          <p:cNvSpPr txBox="1">
            <a:spLocks/>
          </p:cNvSpPr>
          <p:nvPr/>
        </p:nvSpPr>
        <p:spPr>
          <a:xfrm>
            <a:off x="121920" y="719833"/>
            <a:ext cx="11821655" cy="9718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a:solidFill>
                  <a:schemeClr val="accent1">
                    <a:lumMod val="75000"/>
                  </a:schemeClr>
                </a:solidFill>
                <a:latin typeface="Calibri" panose="020F0502020204030204" pitchFamily="34" charset="0"/>
              </a:rPr>
              <a:t>DEPARTMENT OF</a:t>
            </a:r>
            <a:br>
              <a:rPr lang="en-IN" sz="3200">
                <a:solidFill>
                  <a:schemeClr val="accent1">
                    <a:lumMod val="75000"/>
                  </a:schemeClr>
                </a:solidFill>
                <a:latin typeface="Calibri" panose="020F0502020204030204" pitchFamily="34" charset="0"/>
              </a:rPr>
            </a:br>
            <a:r>
              <a:rPr lang="en-IN" sz="3200">
                <a:solidFill>
                  <a:schemeClr val="accent1">
                    <a:lumMod val="75000"/>
                  </a:schemeClr>
                </a:solidFill>
                <a:latin typeface="Calibri" panose="020F0502020204030204" pitchFamily="34" charset="0"/>
              </a:rPr>
              <a:t>ELECTRICAL AND ELECTRONICS ENGINEERING</a:t>
            </a:r>
            <a:endParaRPr lang="en-IN" sz="3200">
              <a:solidFill>
                <a:schemeClr val="accent1">
                  <a:lumMod val="75000"/>
                </a:schemeClr>
              </a:solidFill>
            </a:endParaRPr>
          </a:p>
        </p:txBody>
      </p:sp>
      <p:pic>
        <p:nvPicPr>
          <p:cNvPr id="14" name="Picture 13">
            <a:extLst>
              <a:ext uri="{FF2B5EF4-FFF2-40B4-BE49-F238E27FC236}">
                <a16:creationId xmlns:a16="http://schemas.microsoft.com/office/drawing/2014/main" id="{99F38F28-DD5E-5BE9-219B-410A802951DA}"/>
              </a:ext>
            </a:extLst>
          </p:cNvPr>
          <p:cNvPicPr>
            <a:picLocks noChangeAspect="1"/>
          </p:cNvPicPr>
          <p:nvPr/>
        </p:nvPicPr>
        <p:blipFill>
          <a:blip r:embed="rId2"/>
          <a:stretch>
            <a:fillRect/>
          </a:stretch>
        </p:blipFill>
        <p:spPr>
          <a:xfrm>
            <a:off x="248425" y="121284"/>
            <a:ext cx="1648652" cy="1836000"/>
          </a:xfrm>
          <a:prstGeom prst="rect">
            <a:avLst/>
          </a:prstGeom>
        </p:spPr>
      </p:pic>
      <p:sp>
        <p:nvSpPr>
          <p:cNvPr id="16" name="TextBox 15">
            <a:extLst>
              <a:ext uri="{FF2B5EF4-FFF2-40B4-BE49-F238E27FC236}">
                <a16:creationId xmlns:a16="http://schemas.microsoft.com/office/drawing/2014/main" id="{BD0CEE88-CBDD-3AA3-D397-A1543D8E4E86}"/>
              </a:ext>
            </a:extLst>
          </p:cNvPr>
          <p:cNvSpPr txBox="1"/>
          <p:nvPr/>
        </p:nvSpPr>
        <p:spPr>
          <a:xfrm>
            <a:off x="3048000" y="3076265"/>
            <a:ext cx="6096000" cy="1538755"/>
          </a:xfrm>
          <a:prstGeom prst="rect">
            <a:avLst/>
          </a:prstGeom>
          <a:noFill/>
        </p:spPr>
        <p:txBody>
          <a:bodyPr wrap="square" lIns="91440" tIns="45720" rIns="91440" bIns="45720" anchor="ctr">
            <a:spAutoFit/>
          </a:bodyPr>
          <a:lstStyle/>
          <a:p>
            <a:pPr algn="ctr"/>
            <a:r>
              <a:rPr lang="en-US" sz="2000" b="0" i="0" u="none" strike="noStrike" baseline="0" dirty="0">
                <a:latin typeface="Calibri"/>
                <a:cs typeface="Calibri"/>
              </a:rPr>
              <a:t>Under The Esteemed Guidance of:</a:t>
            </a:r>
            <a:endParaRPr lang="en-US" dirty="0"/>
          </a:p>
          <a:p>
            <a:pPr algn="ctr">
              <a:lnSpc>
                <a:spcPct val="107000"/>
              </a:lnSpc>
              <a:spcAft>
                <a:spcPts val="800"/>
              </a:spcAft>
            </a:pPr>
            <a:r>
              <a:rPr lang="en-US" sz="2000" dirty="0">
                <a:latin typeface="Times New Roman" panose="02020603050405020304" pitchFamily="18" charset="0"/>
                <a:cs typeface="Times New Roman" panose="02020603050405020304" pitchFamily="18" charset="0"/>
              </a:rPr>
              <a:t> Dr. G. </a:t>
            </a:r>
            <a:r>
              <a:rPr lang="en-US" sz="2000" dirty="0" err="1">
                <a:latin typeface="Times New Roman" panose="02020603050405020304" pitchFamily="18" charset="0"/>
                <a:cs typeface="Times New Roman" panose="02020603050405020304" pitchFamily="18" charset="0"/>
              </a:rPr>
              <a:t>Veeranna</a:t>
            </a:r>
            <a:r>
              <a:rPr lang="en-US" sz="2000" dirty="0">
                <a:latin typeface="Times New Roman" panose="02020603050405020304" pitchFamily="18" charset="0"/>
                <a:cs typeface="Times New Roman" panose="02020603050405020304" pitchFamily="18" charset="0"/>
              </a:rPr>
              <a:t>,</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M.Tech</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Ph.D</a:t>
            </a:r>
            <a:r>
              <a:rPr lang="en-US" sz="1800" dirty="0">
                <a:solidFill>
                  <a:srgbClr val="1F3864"/>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Times New Roman" panose="02020603050405020304" pitchFamily="18" charset="0"/>
              <a:ea typeface="SimSun" panose="02010600030101010101" pitchFamily="2" charset="-122"/>
              <a:cs typeface="Times New Roman" panose="02020603050405020304" pitchFamily="18" charset="0"/>
            </a:endParaRPr>
          </a:p>
          <a:p>
            <a:pPr algn="ctr">
              <a:lnSpc>
                <a:spcPct val="107000"/>
              </a:lnSpc>
              <a:spcAft>
                <a:spcPts val="800"/>
              </a:spcAft>
            </a:pPr>
            <a:r>
              <a:rPr lang="en-IN"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Assistant Professor, EEE Department</a:t>
            </a:r>
            <a:endParaRPr lang="en-IN" sz="1800" dirty="0">
              <a:effectLst/>
              <a:latin typeface="Times New Roman" panose="02020603050405020304" pitchFamily="18" charset="0"/>
              <a:ea typeface="SimSun" panose="02010600030101010101" pitchFamily="2" charset="-122"/>
              <a:cs typeface="Times New Roman" panose="02020603050405020304" pitchFamily="18" charset="0"/>
            </a:endParaRPr>
          </a:p>
          <a:p>
            <a:pPr algn="ctr"/>
            <a:endParaRPr lang="en-IN" sz="2000" dirty="0">
              <a:cs typeface="Calibri"/>
            </a:endParaRPr>
          </a:p>
        </p:txBody>
      </p:sp>
      <p:sp>
        <p:nvSpPr>
          <p:cNvPr id="17" name="TextBox 16">
            <a:extLst>
              <a:ext uri="{FF2B5EF4-FFF2-40B4-BE49-F238E27FC236}">
                <a16:creationId xmlns:a16="http://schemas.microsoft.com/office/drawing/2014/main" id="{4FD2035D-E211-5E68-DD45-1A12D35FCBD1}"/>
              </a:ext>
            </a:extLst>
          </p:cNvPr>
          <p:cNvSpPr txBox="1"/>
          <p:nvPr/>
        </p:nvSpPr>
        <p:spPr>
          <a:xfrm>
            <a:off x="7521096" y="4064684"/>
            <a:ext cx="4670904" cy="2672014"/>
          </a:xfrm>
          <a:prstGeom prst="rect">
            <a:avLst/>
          </a:prstGeom>
          <a:noFill/>
        </p:spPr>
        <p:txBody>
          <a:bodyPr wrap="square" rtlCol="0">
            <a:spAutoFit/>
          </a:bodyPr>
          <a:lstStyle/>
          <a:p>
            <a:pPr marL="914400" indent="457200">
              <a:lnSpc>
                <a:spcPct val="115000"/>
              </a:lnSpc>
              <a:spcAft>
                <a:spcPts val="800"/>
              </a:spcAft>
            </a:pPr>
            <a:r>
              <a:rPr lang="en-IN" sz="1600">
                <a:effectLst/>
                <a:latin typeface="Times New Roman" panose="02020603050405020304" pitchFamily="18" charset="0"/>
                <a:ea typeface="SimSun" panose="02010600030101010101" pitchFamily="2" charset="-122"/>
                <a:cs typeface="Latha" panose="020B0604020202020204" pitchFamily="34" charset="0"/>
              </a:rPr>
              <a:t>Presented by :</a:t>
            </a:r>
          </a:p>
          <a:p>
            <a:pPr marL="914400" indent="457200">
              <a:lnSpc>
                <a:spcPct val="115000"/>
              </a:lnSpc>
              <a:spcAft>
                <a:spcPts val="800"/>
              </a:spcAft>
            </a:pPr>
            <a:r>
              <a:rPr lang="en-IN" sz="1600">
                <a:effectLst/>
                <a:latin typeface="Times New Roman" panose="02020603050405020304" pitchFamily="18" charset="0"/>
                <a:ea typeface="SimSun" panose="02010600030101010101" pitchFamily="2" charset="-122"/>
                <a:cs typeface="Latha" panose="020B0604020202020204" pitchFamily="34" charset="0"/>
              </a:rPr>
              <a:t> E. Bhargav (19B91A0220)</a:t>
            </a:r>
            <a:endParaRPr lang="en-IN" sz="1600">
              <a:effectLst/>
              <a:latin typeface="Calibri" panose="020F0502020204030204" pitchFamily="34" charset="0"/>
              <a:ea typeface="SimSun" panose="02010600030101010101" pitchFamily="2" charset="-122"/>
              <a:cs typeface="Latha" panose="020B0604020202020204" pitchFamily="34" charset="0"/>
            </a:endParaRPr>
          </a:p>
          <a:p>
            <a:pPr marL="914400" indent="457200">
              <a:lnSpc>
                <a:spcPct val="115000"/>
              </a:lnSpc>
              <a:spcAft>
                <a:spcPts val="800"/>
              </a:spcAft>
            </a:pPr>
            <a:r>
              <a:rPr lang="en-IN" sz="1600">
                <a:effectLst/>
                <a:latin typeface="Times New Roman" panose="02020603050405020304" pitchFamily="18" charset="0"/>
                <a:ea typeface="SimSun" panose="02010600030101010101" pitchFamily="2" charset="-122"/>
                <a:cs typeface="Latha" panose="020B0604020202020204" pitchFamily="34" charset="0"/>
              </a:rPr>
              <a:t> N. Bharath Raj  (19B91A0219)</a:t>
            </a:r>
            <a:endParaRPr lang="en-IN" sz="1600">
              <a:latin typeface="Calibri" panose="020F0502020204030204" pitchFamily="34" charset="0"/>
              <a:ea typeface="SimSun" panose="02010600030101010101" pitchFamily="2" charset="-122"/>
              <a:cs typeface="Latha" panose="020B0604020202020204" pitchFamily="34" charset="0"/>
            </a:endParaRPr>
          </a:p>
          <a:p>
            <a:pPr marL="914400" indent="457200">
              <a:lnSpc>
                <a:spcPct val="115000"/>
              </a:lnSpc>
              <a:spcAft>
                <a:spcPts val="800"/>
              </a:spcAft>
            </a:pPr>
            <a:r>
              <a:rPr lang="en-IN" sz="1600">
                <a:effectLst/>
                <a:latin typeface="Times New Roman" panose="02020603050405020304" pitchFamily="18" charset="0"/>
                <a:ea typeface="SimSun" panose="02010600030101010101" pitchFamily="2" charset="-122"/>
                <a:cs typeface="Latha" panose="020B0604020202020204" pitchFamily="34" charset="0"/>
              </a:rPr>
              <a:t> B. Sai Prasad (19B91A0212) </a:t>
            </a:r>
            <a:endParaRPr lang="en-IN" sz="1600">
              <a:effectLst/>
              <a:latin typeface="Calibri" panose="020F0502020204030204" pitchFamily="34" charset="0"/>
              <a:ea typeface="SimSun" panose="02010600030101010101" pitchFamily="2" charset="-122"/>
              <a:cs typeface="Latha" panose="020B0604020202020204" pitchFamily="34" charset="0"/>
            </a:endParaRPr>
          </a:p>
          <a:p>
            <a:pPr marL="914400" indent="457200">
              <a:lnSpc>
                <a:spcPct val="115000"/>
              </a:lnSpc>
              <a:spcAft>
                <a:spcPts val="800"/>
              </a:spcAft>
            </a:pPr>
            <a:r>
              <a:rPr lang="en-IN" sz="1600">
                <a:effectLst/>
                <a:latin typeface="Times New Roman" panose="02020603050405020304" pitchFamily="18" charset="0"/>
                <a:ea typeface="SimSun" panose="02010600030101010101" pitchFamily="2" charset="-122"/>
                <a:cs typeface="Latha" panose="020B0604020202020204" pitchFamily="34" charset="0"/>
              </a:rPr>
              <a:t> B. Sumanth Kumar (19B91A0215)</a:t>
            </a:r>
            <a:endParaRPr lang="en-IN" sz="1600">
              <a:latin typeface="Calibri" panose="020F0502020204030204" pitchFamily="34" charset="0"/>
              <a:ea typeface="SimSun" panose="02010600030101010101" pitchFamily="2" charset="-122"/>
              <a:cs typeface="Latha" panose="020B0604020202020204" pitchFamily="34" charset="0"/>
            </a:endParaRPr>
          </a:p>
          <a:p>
            <a:pPr marL="914400" indent="457200">
              <a:lnSpc>
                <a:spcPct val="115000"/>
              </a:lnSpc>
              <a:spcAft>
                <a:spcPts val="800"/>
              </a:spcAft>
            </a:pPr>
            <a:r>
              <a:rPr lang="en-IN" sz="1600">
                <a:effectLst/>
                <a:latin typeface="Times New Roman" panose="02020603050405020304" pitchFamily="18" charset="0"/>
                <a:ea typeface="SimSun" panose="02010600030101010101" pitchFamily="2" charset="-122"/>
                <a:cs typeface="Latha" panose="020B0604020202020204" pitchFamily="34" charset="0"/>
              </a:rPr>
              <a:t> D. Karthikeya (19B91A0247) </a:t>
            </a:r>
            <a:endParaRPr lang="en-IN" sz="1600">
              <a:effectLst/>
              <a:latin typeface="Calibri" panose="020F0502020204030204" pitchFamily="34" charset="0"/>
              <a:ea typeface="SimSun" panose="02010600030101010101" pitchFamily="2" charset="-122"/>
              <a:cs typeface="Latha" panose="020B0604020202020204" pitchFamily="34" charset="0"/>
            </a:endParaRPr>
          </a:p>
          <a:p>
            <a:pPr marL="914400" indent="457200">
              <a:lnSpc>
                <a:spcPct val="115000"/>
              </a:lnSpc>
              <a:spcAft>
                <a:spcPts val="800"/>
              </a:spcAft>
            </a:pPr>
            <a:r>
              <a:rPr lang="en-IN" sz="1600">
                <a:effectLst/>
                <a:latin typeface="Times New Roman" panose="02020603050405020304" pitchFamily="18" charset="0"/>
                <a:ea typeface="SimSun" panose="02010600030101010101" pitchFamily="2" charset="-122"/>
                <a:cs typeface="Latha" panose="020B0604020202020204" pitchFamily="34" charset="0"/>
              </a:rPr>
              <a:t> D. Pavan Sai (19B91A0249) </a:t>
            </a:r>
            <a:endParaRPr lang="en-IN" sz="1600">
              <a:effectLst/>
              <a:latin typeface="Calibri" panose="020F0502020204030204" pitchFamily="34" charset="0"/>
              <a:ea typeface="SimSun" panose="02010600030101010101" pitchFamily="2" charset="-122"/>
              <a:cs typeface="Latha" panose="020B0604020202020204" pitchFamily="34" charset="0"/>
            </a:endParaRPr>
          </a:p>
        </p:txBody>
      </p:sp>
      <p:sp>
        <p:nvSpPr>
          <p:cNvPr id="18" name="TextBox 17">
            <a:extLst>
              <a:ext uri="{FF2B5EF4-FFF2-40B4-BE49-F238E27FC236}">
                <a16:creationId xmlns:a16="http://schemas.microsoft.com/office/drawing/2014/main" id="{DE0F4185-2EC1-880F-0B3A-E775F53C14CE}"/>
              </a:ext>
            </a:extLst>
          </p:cNvPr>
          <p:cNvSpPr txBox="1"/>
          <p:nvPr/>
        </p:nvSpPr>
        <p:spPr>
          <a:xfrm>
            <a:off x="1738604" y="66238"/>
            <a:ext cx="8714792" cy="584775"/>
          </a:xfrm>
          <a:prstGeom prst="rect">
            <a:avLst/>
          </a:prstGeom>
          <a:noFill/>
        </p:spPr>
        <p:txBody>
          <a:bodyPr wrap="square" rtlCol="0" anchor="ctr">
            <a:spAutoFit/>
          </a:bodyPr>
          <a:lstStyle/>
          <a:p>
            <a:pPr algn="ctr"/>
            <a:r>
              <a:rPr lang="en-US" sz="3200">
                <a:solidFill>
                  <a:srgbClr val="5A78AD"/>
                </a:solidFill>
              </a:rPr>
              <a:t>S.R.K.R ENGINEERING COLLEGE</a:t>
            </a:r>
            <a:endParaRPr lang="en-IN" sz="3200">
              <a:solidFill>
                <a:srgbClr val="5A78AD"/>
              </a:solidFill>
            </a:endParaRPr>
          </a:p>
        </p:txBody>
      </p:sp>
      <p:sp>
        <p:nvSpPr>
          <p:cNvPr id="19" name="Title 1">
            <a:extLst>
              <a:ext uri="{FF2B5EF4-FFF2-40B4-BE49-F238E27FC236}">
                <a16:creationId xmlns:a16="http://schemas.microsoft.com/office/drawing/2014/main" id="{3B3C3351-DAA5-D19B-9618-F159CB961B3E}"/>
              </a:ext>
            </a:extLst>
          </p:cNvPr>
          <p:cNvSpPr txBox="1">
            <a:spLocks/>
          </p:cNvSpPr>
          <p:nvPr/>
        </p:nvSpPr>
        <p:spPr>
          <a:xfrm>
            <a:off x="838200" y="1721183"/>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a:solidFill>
                  <a:srgbClr val="080808"/>
                </a:solidFill>
                <a:latin typeface="Bell MT" panose="02020503060305020303" pitchFamily="18" charset="0"/>
              </a:rPr>
              <a:t>A Dual-Switch Coupled Inductor-Based High StepUp DC-DC Converter</a:t>
            </a:r>
            <a:endParaRPr lang="en-IN" sz="3200" b="1">
              <a:latin typeface="Bell MT" panose="02020503060305020303" pitchFamily="18" charset="0"/>
            </a:endParaRPr>
          </a:p>
        </p:txBody>
      </p:sp>
    </p:spTree>
    <p:extLst>
      <p:ext uri="{BB962C8B-B14F-4D97-AF65-F5344CB8AC3E}">
        <p14:creationId xmlns:p14="http://schemas.microsoft.com/office/powerpoint/2010/main" val="893638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20E34EE-D9CE-3DE3-D6F1-7FE5D86C6030}"/>
                  </a:ext>
                </a:extLst>
              </p:cNvPr>
              <p:cNvSpPr txBox="1"/>
              <p:nvPr/>
            </p:nvSpPr>
            <p:spPr>
              <a:xfrm>
                <a:off x="1017037" y="886408"/>
                <a:ext cx="9918441" cy="4307398"/>
              </a:xfrm>
              <a:prstGeom prst="rect">
                <a:avLst/>
              </a:prstGeom>
              <a:noFill/>
            </p:spPr>
            <p:txBody>
              <a:bodyPr wrap="square" rtlCol="0">
                <a:spAutoFit/>
              </a:bodyPr>
              <a:lstStyle/>
              <a:p>
                <a:pPr marL="342900" marR="0">
                  <a:spcBef>
                    <a:spcPts val="0"/>
                  </a:spcBef>
                  <a:spcAft>
                    <a:spcPts val="0"/>
                  </a:spcAft>
                </a:pPr>
                <a:r>
                  <a:rPr lang="en-IN" sz="1800" dirty="0">
                    <a:effectLst/>
                    <a:latin typeface="Times New Roman" panose="02020603050405020304" pitchFamily="18" charset="0"/>
                  </a:rPr>
                  <a:t>Applying the KVL to the loops of mode-II &amp; mode-IV, the voltages across capacitors C2, C3, and Co are derived as:</a:t>
                </a:r>
              </a:p>
              <a:p>
                <a:pPr marL="342900" marR="0">
                  <a:lnSpc>
                    <a:spcPct val="150000"/>
                  </a:lnSpc>
                  <a:spcBef>
                    <a:spcPts val="0"/>
                  </a:spcBef>
                  <a:spcAft>
                    <a:spcPts val="0"/>
                  </a:spcAft>
                </a:pPr>
                <a:r>
                  <a:rPr lang="x-IV_mathan" sz="1800" dirty="0">
                    <a:effectLst/>
                  </a:rPr>
                  <a:t>                                        </a:t>
                </a:r>
                <a14:m>
                  <m:oMath xmlns:m="http://schemas.openxmlformats.org/officeDocument/2006/math">
                    <m:sSub>
                      <m:sSubPr>
                        <m:ctrlPr>
                          <a:rPr lang="x-IV_mathan" sz="1800" i="1">
                            <a:effectLst/>
                            <a:latin typeface="Cambria Math" panose="02040503050406030204" pitchFamily="18" charset="0"/>
                          </a:rPr>
                        </m:ctrlPr>
                      </m:sSubPr>
                      <m:e>
                        <m:r>
                          <a:rPr lang="x-IV_mathan" sz="1800">
                            <a:effectLst/>
                            <a:latin typeface="Cambria Math" panose="02040503050406030204" pitchFamily="18" charset="0"/>
                          </a:rPr>
                          <m:t>𝑉</m:t>
                        </m:r>
                      </m:e>
                      <m:sub>
                        <m:r>
                          <a:rPr lang="x-IV_mathan" sz="1800">
                            <a:effectLst/>
                            <a:latin typeface="Cambria Math" panose="02040503050406030204" pitchFamily="18" charset="0"/>
                          </a:rPr>
                          <m:t>𝐶</m:t>
                        </m:r>
                        <m:r>
                          <a:rPr lang="x-IV_mathan" sz="1800">
                            <a:effectLst/>
                            <a:latin typeface="Cambria Math" panose="02040503050406030204" pitchFamily="18" charset="0"/>
                          </a:rPr>
                          <m:t>2</m:t>
                        </m:r>
                      </m:sub>
                    </m:sSub>
                    <m:r>
                      <a:rPr lang="x-IV_mathan" sz="1800">
                        <a:effectLst/>
                        <a:latin typeface="Cambria Math" panose="02040503050406030204" pitchFamily="18" charset="0"/>
                      </a:rPr>
                      <m:t>=</m:t>
                    </m:r>
                    <m:sSub>
                      <m:sSubPr>
                        <m:ctrlPr>
                          <a:rPr lang="x-IV_mathan" sz="1800" i="1">
                            <a:effectLst/>
                            <a:latin typeface="Cambria Math" panose="02040503050406030204" pitchFamily="18" charset="0"/>
                          </a:rPr>
                        </m:ctrlPr>
                      </m:sSubPr>
                      <m:e>
                        <m:r>
                          <a:rPr lang="x-IV_mathan" sz="1800">
                            <a:effectLst/>
                            <a:latin typeface="Cambria Math" panose="02040503050406030204" pitchFamily="18" charset="0"/>
                          </a:rPr>
                          <m:t>𝑉</m:t>
                        </m:r>
                      </m:e>
                      <m:sub>
                        <m:r>
                          <a:rPr lang="x-IV_mathan" sz="1800">
                            <a:effectLst/>
                            <a:latin typeface="Cambria Math" panose="02040503050406030204" pitchFamily="18" charset="0"/>
                          </a:rPr>
                          <m:t>𝐶</m:t>
                        </m:r>
                        <m:r>
                          <a:rPr lang="x-IV_mathan" sz="1800">
                            <a:effectLst/>
                            <a:latin typeface="Cambria Math" panose="02040503050406030204" pitchFamily="18" charset="0"/>
                          </a:rPr>
                          <m:t>1</m:t>
                        </m:r>
                      </m:sub>
                    </m:sSub>
                    <m:r>
                      <a:rPr lang="x-IV_mathan" sz="1800">
                        <a:effectLst/>
                        <a:latin typeface="Cambria Math" panose="02040503050406030204" pitchFamily="18" charset="0"/>
                      </a:rPr>
                      <m:t>=</m:t>
                    </m:r>
                    <m:f>
                      <m:fPr>
                        <m:ctrlPr>
                          <a:rPr lang="x-IV_mathan" sz="1800" i="1">
                            <a:effectLst/>
                            <a:latin typeface="Cambria Math" panose="02040503050406030204" pitchFamily="18" charset="0"/>
                          </a:rPr>
                        </m:ctrlPr>
                      </m:fPr>
                      <m:num>
                        <m:r>
                          <a:rPr lang="x-IV_mathan" sz="1800">
                            <a:effectLst/>
                            <a:latin typeface="Cambria Math" panose="02040503050406030204" pitchFamily="18" charset="0"/>
                          </a:rPr>
                          <m:t>1</m:t>
                        </m:r>
                      </m:num>
                      <m:den>
                        <m:r>
                          <a:rPr lang="x-IV_mathan" sz="1800">
                            <a:effectLst/>
                            <a:latin typeface="Cambria Math" panose="02040503050406030204" pitchFamily="18" charset="0"/>
                          </a:rPr>
                          <m:t>1−2</m:t>
                        </m:r>
                        <m:r>
                          <a:rPr lang="x-IV_mathan" sz="1800">
                            <a:effectLst/>
                            <a:latin typeface="Cambria Math" panose="02040503050406030204" pitchFamily="18" charset="0"/>
                          </a:rPr>
                          <m:t>𝐷</m:t>
                        </m:r>
                      </m:den>
                    </m:f>
                    <m:sSub>
                      <m:sSubPr>
                        <m:ctrlPr>
                          <a:rPr lang="x-IV_mathan" sz="1800" i="1">
                            <a:effectLst/>
                            <a:latin typeface="Cambria Math" panose="02040503050406030204" pitchFamily="18" charset="0"/>
                          </a:rPr>
                        </m:ctrlPr>
                      </m:sSubPr>
                      <m:e>
                        <m:r>
                          <a:rPr lang="x-IV_mathan" sz="1800">
                            <a:effectLst/>
                            <a:latin typeface="Cambria Math" panose="02040503050406030204" pitchFamily="18" charset="0"/>
                          </a:rPr>
                          <m:t>𝑉</m:t>
                        </m:r>
                      </m:e>
                      <m:sub>
                        <m:r>
                          <a:rPr lang="x-IV_mathan" sz="1800">
                            <a:effectLst/>
                            <a:latin typeface="Cambria Math" panose="02040503050406030204" pitchFamily="18" charset="0"/>
                          </a:rPr>
                          <m:t>𝑖𝑛</m:t>
                        </m:r>
                      </m:sub>
                    </m:sSub>
                    <m:r>
                      <a:rPr lang="x-IV_mathan" sz="1800" i="1">
                        <a:effectLst/>
                        <a:latin typeface="Cambria Math" panose="02040503050406030204" pitchFamily="18" charset="0"/>
                      </a:rPr>
                      <m:t> </m:t>
                    </m:r>
                    <m:r>
                      <a:rPr lang="en-US" sz="1800" b="0" i="0" smtClean="0">
                        <a:effectLst/>
                        <a:latin typeface="Cambria Math" panose="02040503050406030204" pitchFamily="18" charset="0"/>
                      </a:rPr>
                      <m:t>………………………………..</m:t>
                    </m:r>
                    <m:r>
                      <a:rPr lang="x-IV_mathan" sz="1800">
                        <a:effectLst/>
                        <a:latin typeface="Cambria Math" panose="02040503050406030204" pitchFamily="18" charset="0"/>
                      </a:rPr>
                      <m:t>(6)</m:t>
                    </m:r>
                    <m:r>
                      <a:rPr lang="x-IV_mathan" sz="1800" i="1">
                        <a:effectLst/>
                        <a:latin typeface="Cambria Math" panose="02040503050406030204" pitchFamily="18" charset="0"/>
                      </a:rPr>
                      <m:t> </m:t>
                    </m:r>
                  </m:oMath>
                </a14:m>
                <a:endParaRPr lang="x-IV_mathan" sz="1800" dirty="0">
                  <a:effectLst/>
                  <a:latin typeface="Cambria Math" panose="02040503050406030204" pitchFamily="18" charset="0"/>
                </a:endParaRPr>
              </a:p>
              <a:p>
                <a:pPr marL="342900" marR="0">
                  <a:lnSpc>
                    <a:spcPct val="150000"/>
                  </a:lnSpc>
                  <a:spcBef>
                    <a:spcPts val="0"/>
                  </a:spcBef>
                  <a:spcAft>
                    <a:spcPts val="0"/>
                  </a:spcAft>
                </a:pPr>
                <a14:m>
                  <m:oMathPara xmlns:m="http://schemas.openxmlformats.org/officeDocument/2006/math">
                    <m:oMathParaPr>
                      <m:jc m:val="left"/>
                    </m:oMathParaPr>
                    <m:oMath xmlns:m="http://schemas.openxmlformats.org/officeDocument/2006/math">
                      <m:sSub>
                        <m:sSubPr>
                          <m:ctrlPr>
                            <a:rPr lang="x-IV_mathan" sz="1800" i="1">
                              <a:effectLst/>
                              <a:latin typeface="Cambria Math" panose="02040503050406030204" pitchFamily="18" charset="0"/>
                            </a:rPr>
                          </m:ctrlPr>
                        </m:sSubPr>
                        <m:e>
                          <m:r>
                            <a:rPr lang="en-US" sz="1800" b="0" i="0" smtClean="0">
                              <a:effectLst/>
                              <a:latin typeface="Cambria Math" panose="02040503050406030204" pitchFamily="18" charset="0"/>
                            </a:rPr>
                            <m:t>                                         </m:t>
                          </m:r>
                          <m:r>
                            <a:rPr lang="x-IV_mathan" sz="1800">
                              <a:effectLst/>
                              <a:latin typeface="Cambria Math" panose="02040503050406030204" pitchFamily="18" charset="0"/>
                            </a:rPr>
                            <m:t>𝑉</m:t>
                          </m:r>
                        </m:e>
                        <m:sub>
                          <m:r>
                            <a:rPr lang="x-IV_mathan" sz="1800">
                              <a:effectLst/>
                              <a:latin typeface="Cambria Math" panose="02040503050406030204" pitchFamily="18" charset="0"/>
                            </a:rPr>
                            <m:t>𝐶</m:t>
                          </m:r>
                          <m:r>
                            <a:rPr lang="x-IV_mathan" sz="1800">
                              <a:effectLst/>
                              <a:latin typeface="Cambria Math" panose="02040503050406030204" pitchFamily="18" charset="0"/>
                            </a:rPr>
                            <m:t>3</m:t>
                          </m:r>
                        </m:sub>
                      </m:sSub>
                      <m:r>
                        <a:rPr lang="x-IV_mathan" sz="1800">
                          <a:effectLst/>
                          <a:latin typeface="Cambria Math" panose="02040503050406030204" pitchFamily="18" charset="0"/>
                        </a:rPr>
                        <m:t>=−</m:t>
                      </m:r>
                      <m:d>
                        <m:dPr>
                          <m:ctrlPr>
                            <a:rPr lang="x-IV_mathan" sz="1800" i="1">
                              <a:effectLst/>
                              <a:latin typeface="Cambria Math" panose="02040503050406030204" pitchFamily="18" charset="0"/>
                            </a:rPr>
                          </m:ctrlPr>
                        </m:dPr>
                        <m:e>
                          <m:r>
                            <a:rPr lang="x-IV_mathan" sz="1800">
                              <a:effectLst/>
                              <a:latin typeface="Cambria Math" panose="02040503050406030204" pitchFamily="18" charset="0"/>
                            </a:rPr>
                            <m:t>𝑁</m:t>
                          </m:r>
                          <m:r>
                            <a:rPr lang="x-IV_mathan" sz="1800">
                              <a:effectLst/>
                              <a:latin typeface="Cambria Math" panose="02040503050406030204" pitchFamily="18" charset="0"/>
                            </a:rPr>
                            <m:t>+1</m:t>
                          </m:r>
                        </m:e>
                      </m:d>
                      <m:sSubSup>
                        <m:sSubSupPr>
                          <m:ctrlPr>
                            <a:rPr lang="x-IV_mathan" sz="1800" i="1">
                              <a:effectLst/>
                              <a:latin typeface="Cambria Math" panose="02040503050406030204" pitchFamily="18" charset="0"/>
                            </a:rPr>
                          </m:ctrlPr>
                        </m:sSubSupPr>
                        <m:e>
                          <m:r>
                            <a:rPr lang="x-IV_mathan" sz="1800">
                              <a:effectLst/>
                              <a:latin typeface="Cambria Math" panose="02040503050406030204" pitchFamily="18" charset="0"/>
                            </a:rPr>
                            <m:t>𝑉</m:t>
                          </m:r>
                        </m:e>
                        <m:sub>
                          <m:r>
                            <a:rPr lang="x-IV_mathan" sz="1800">
                              <a:effectLst/>
                              <a:latin typeface="Cambria Math" panose="02040503050406030204" pitchFamily="18" charset="0"/>
                            </a:rPr>
                            <m:t>𝐿𝑚</m:t>
                          </m:r>
                        </m:sub>
                        <m:sup>
                          <m:r>
                            <a:rPr lang="x-IV_mathan" sz="1800">
                              <a:effectLst/>
                              <a:latin typeface="Cambria Math" panose="02040503050406030204" pitchFamily="18" charset="0"/>
                            </a:rPr>
                            <m:t>𝐼𝑉</m:t>
                          </m:r>
                        </m:sup>
                      </m:sSubSup>
                      <m:r>
                        <a:rPr lang="x-IV_mathan" sz="1800">
                          <a:effectLst/>
                          <a:latin typeface="Cambria Math" panose="02040503050406030204" pitchFamily="18" charset="0"/>
                        </a:rPr>
                        <m:t>=</m:t>
                      </m:r>
                      <m:f>
                        <m:fPr>
                          <m:ctrlPr>
                            <a:rPr lang="x-IV_mathan" sz="1800" i="1">
                              <a:effectLst/>
                              <a:latin typeface="Cambria Math" panose="02040503050406030204" pitchFamily="18" charset="0"/>
                            </a:rPr>
                          </m:ctrlPr>
                        </m:fPr>
                        <m:num>
                          <m:r>
                            <a:rPr lang="x-IV_mathan" sz="1800">
                              <a:effectLst/>
                              <a:latin typeface="Cambria Math" panose="02040503050406030204" pitchFamily="18" charset="0"/>
                            </a:rPr>
                            <m:t>2</m:t>
                          </m:r>
                          <m:d>
                            <m:dPr>
                              <m:ctrlPr>
                                <a:rPr lang="x-IV_mathan" sz="1800" i="1">
                                  <a:effectLst/>
                                  <a:latin typeface="Cambria Math" panose="02040503050406030204" pitchFamily="18" charset="0"/>
                                </a:rPr>
                              </m:ctrlPr>
                            </m:dPr>
                            <m:e>
                              <m:r>
                                <a:rPr lang="x-IV_mathan" sz="1800">
                                  <a:effectLst/>
                                  <a:latin typeface="Cambria Math" panose="02040503050406030204" pitchFamily="18" charset="0"/>
                                </a:rPr>
                                <m:t>𝑁</m:t>
                              </m:r>
                              <m:r>
                                <a:rPr lang="x-IV_mathan" sz="1800">
                                  <a:effectLst/>
                                  <a:latin typeface="Cambria Math" panose="02040503050406030204" pitchFamily="18" charset="0"/>
                                </a:rPr>
                                <m:t>+1</m:t>
                              </m:r>
                            </m:e>
                          </m:d>
                          <m:r>
                            <a:rPr lang="x-IV_mathan" sz="1800">
                              <a:effectLst/>
                              <a:latin typeface="Cambria Math" panose="02040503050406030204" pitchFamily="18" charset="0"/>
                            </a:rPr>
                            <m:t>𝐷</m:t>
                          </m:r>
                        </m:num>
                        <m:den>
                          <m:r>
                            <a:rPr lang="x-IV_mathan" sz="1800">
                              <a:effectLst/>
                              <a:latin typeface="Cambria Math" panose="02040503050406030204" pitchFamily="18" charset="0"/>
                            </a:rPr>
                            <m:t>1−2</m:t>
                          </m:r>
                          <m:r>
                            <a:rPr lang="x-IV_mathan" sz="1800">
                              <a:effectLst/>
                              <a:latin typeface="Cambria Math" panose="02040503050406030204" pitchFamily="18" charset="0"/>
                            </a:rPr>
                            <m:t>𝐷</m:t>
                          </m:r>
                        </m:den>
                      </m:f>
                      <m:sSub>
                        <m:sSubPr>
                          <m:ctrlPr>
                            <a:rPr lang="x-IV_mathan" sz="1800" i="1">
                              <a:effectLst/>
                              <a:latin typeface="Cambria Math" panose="02040503050406030204" pitchFamily="18" charset="0"/>
                            </a:rPr>
                          </m:ctrlPr>
                        </m:sSubPr>
                        <m:e>
                          <m:r>
                            <a:rPr lang="x-IV_mathan" sz="1800">
                              <a:effectLst/>
                              <a:latin typeface="Cambria Math" panose="02040503050406030204" pitchFamily="18" charset="0"/>
                            </a:rPr>
                            <m:t>𝑉</m:t>
                          </m:r>
                        </m:e>
                        <m:sub>
                          <m:r>
                            <a:rPr lang="x-IV_mathan" sz="1800">
                              <a:effectLst/>
                              <a:latin typeface="Cambria Math" panose="02040503050406030204" pitchFamily="18" charset="0"/>
                            </a:rPr>
                            <m:t>𝑖𝑛</m:t>
                          </m:r>
                        </m:sub>
                      </m:sSub>
                      <m:r>
                        <a:rPr lang="en-US" sz="1800" b="0" i="1" smtClean="0">
                          <a:effectLst/>
                          <a:latin typeface="Cambria Math" panose="02040503050406030204" pitchFamily="18" charset="0"/>
                        </a:rPr>
                        <m:t>…………..….</m:t>
                      </m:r>
                      <m:r>
                        <a:rPr lang="x-IV_mathan" sz="1800" i="1">
                          <a:effectLst/>
                          <a:latin typeface="Cambria Math" panose="02040503050406030204" pitchFamily="18" charset="0"/>
                        </a:rPr>
                        <m:t> </m:t>
                      </m:r>
                      <m:r>
                        <a:rPr lang="x-IV_mathan" sz="1800">
                          <a:effectLst/>
                          <a:latin typeface="Cambria Math" panose="02040503050406030204" pitchFamily="18" charset="0"/>
                        </a:rPr>
                        <m:t>(7)</m:t>
                      </m:r>
                      <m:r>
                        <a:rPr lang="x-IV_mathan" sz="1800" i="1">
                          <a:effectLst/>
                          <a:latin typeface="Cambria Math" panose="02040503050406030204" pitchFamily="18" charset="0"/>
                        </a:rPr>
                        <m:t> </m:t>
                      </m:r>
                    </m:oMath>
                  </m:oMathPara>
                </a14:m>
                <a:endParaRPr lang="x-IV_mathan" sz="1800" dirty="0">
                  <a:effectLst/>
                  <a:latin typeface="Cambria Math" panose="02040503050406030204" pitchFamily="18" charset="0"/>
                </a:endParaRPr>
              </a:p>
              <a:p>
                <a:pPr marL="342900" marR="0">
                  <a:lnSpc>
                    <a:spcPct val="150000"/>
                  </a:lnSpc>
                  <a:spcBef>
                    <a:spcPts val="0"/>
                  </a:spcBef>
                  <a:spcAft>
                    <a:spcPts val="0"/>
                  </a:spcAft>
                </a:pPr>
                <a:r>
                  <a:rPr lang="x-IV_mathan" sz="1800" dirty="0">
                    <a:effectLst/>
                  </a:rPr>
                  <a:t>                                       </a:t>
                </a:r>
                <a14:m>
                  <m:oMath xmlns:m="http://schemas.openxmlformats.org/officeDocument/2006/math">
                    <m:sSub>
                      <m:sSubPr>
                        <m:ctrlPr>
                          <a:rPr lang="x-IV_mathan" sz="1800" i="1">
                            <a:effectLst/>
                            <a:latin typeface="Cambria Math" panose="02040503050406030204" pitchFamily="18" charset="0"/>
                          </a:rPr>
                        </m:ctrlPr>
                      </m:sSubPr>
                      <m:e>
                        <m:r>
                          <a:rPr lang="x-IV_mathan" sz="1800">
                            <a:effectLst/>
                            <a:latin typeface="Cambria Math" panose="02040503050406030204" pitchFamily="18" charset="0"/>
                          </a:rPr>
                          <m:t>𝑉</m:t>
                        </m:r>
                      </m:e>
                      <m:sub>
                        <m:r>
                          <a:rPr lang="x-IV_mathan" sz="1800">
                            <a:effectLst/>
                            <a:latin typeface="Cambria Math" panose="02040503050406030204" pitchFamily="18" charset="0"/>
                          </a:rPr>
                          <m:t>𝐶</m:t>
                        </m:r>
                        <m:r>
                          <a:rPr lang="x-IV_mathan" sz="1800">
                            <a:effectLst/>
                            <a:latin typeface="Cambria Math" panose="02040503050406030204" pitchFamily="18" charset="0"/>
                          </a:rPr>
                          <m:t>0</m:t>
                        </m:r>
                      </m:sub>
                    </m:sSub>
                    <m:r>
                      <a:rPr lang="x-IV_mathan" sz="1800">
                        <a:effectLst/>
                        <a:latin typeface="Cambria Math" panose="02040503050406030204" pitchFamily="18" charset="0"/>
                      </a:rPr>
                      <m:t>=</m:t>
                    </m:r>
                    <m:d>
                      <m:dPr>
                        <m:ctrlPr>
                          <a:rPr lang="x-IV_mathan" sz="1800" i="1">
                            <a:effectLst/>
                            <a:latin typeface="Cambria Math" panose="02040503050406030204" pitchFamily="18" charset="0"/>
                          </a:rPr>
                        </m:ctrlPr>
                      </m:dPr>
                      <m:e>
                        <m:r>
                          <a:rPr lang="x-IV_mathan" sz="1800">
                            <a:effectLst/>
                            <a:latin typeface="Cambria Math" panose="02040503050406030204" pitchFamily="18" charset="0"/>
                          </a:rPr>
                          <m:t>𝑁</m:t>
                        </m:r>
                        <m:r>
                          <a:rPr lang="x-IV_mathan" sz="1800">
                            <a:effectLst/>
                            <a:latin typeface="Cambria Math" panose="02040503050406030204" pitchFamily="18" charset="0"/>
                          </a:rPr>
                          <m:t>+1</m:t>
                        </m:r>
                      </m:e>
                    </m:d>
                    <m:sSubSup>
                      <m:sSubSupPr>
                        <m:ctrlPr>
                          <a:rPr lang="x-IV_mathan" sz="1800" i="1">
                            <a:effectLst/>
                            <a:latin typeface="Cambria Math" panose="02040503050406030204" pitchFamily="18" charset="0"/>
                          </a:rPr>
                        </m:ctrlPr>
                      </m:sSubSupPr>
                      <m:e>
                        <m:r>
                          <a:rPr lang="x-IV_mathan" sz="1800">
                            <a:effectLst/>
                            <a:latin typeface="Cambria Math" panose="02040503050406030204" pitchFamily="18" charset="0"/>
                          </a:rPr>
                          <m:t>𝑉</m:t>
                        </m:r>
                      </m:e>
                      <m:sub>
                        <m:r>
                          <a:rPr lang="x-IV_mathan" sz="1800">
                            <a:effectLst/>
                            <a:latin typeface="Cambria Math" panose="02040503050406030204" pitchFamily="18" charset="0"/>
                          </a:rPr>
                          <m:t>𝐿𝑚</m:t>
                        </m:r>
                      </m:sub>
                      <m:sup>
                        <m:r>
                          <a:rPr lang="x-IV_mathan" sz="1800">
                            <a:effectLst/>
                            <a:latin typeface="Cambria Math" panose="02040503050406030204" pitchFamily="18" charset="0"/>
                          </a:rPr>
                          <m:t>𝐼𝐼</m:t>
                        </m:r>
                      </m:sup>
                    </m:sSubSup>
                    <m:r>
                      <a:rPr lang="x-IV_mathan" sz="1800">
                        <a:effectLst/>
                        <a:latin typeface="Cambria Math" panose="02040503050406030204" pitchFamily="18" charset="0"/>
                      </a:rPr>
                      <m:t>+</m:t>
                    </m:r>
                    <m:sSub>
                      <m:sSubPr>
                        <m:ctrlPr>
                          <a:rPr lang="x-IV_mathan" sz="1800" i="1">
                            <a:effectLst/>
                            <a:latin typeface="Cambria Math" panose="02040503050406030204" pitchFamily="18" charset="0"/>
                          </a:rPr>
                        </m:ctrlPr>
                      </m:sSubPr>
                      <m:e>
                        <m:r>
                          <a:rPr lang="x-IV_mathan" sz="1800">
                            <a:effectLst/>
                            <a:latin typeface="Cambria Math" panose="02040503050406030204" pitchFamily="18" charset="0"/>
                          </a:rPr>
                          <m:t>𝑉</m:t>
                        </m:r>
                      </m:e>
                      <m:sub>
                        <m:r>
                          <a:rPr lang="x-IV_mathan" sz="1800">
                            <a:effectLst/>
                            <a:latin typeface="Cambria Math" panose="02040503050406030204" pitchFamily="18" charset="0"/>
                          </a:rPr>
                          <m:t>𝐶</m:t>
                        </m:r>
                        <m:r>
                          <a:rPr lang="x-IV_mathan" sz="1800">
                            <a:effectLst/>
                            <a:latin typeface="Cambria Math" panose="02040503050406030204" pitchFamily="18" charset="0"/>
                          </a:rPr>
                          <m:t>2</m:t>
                        </m:r>
                      </m:sub>
                    </m:sSub>
                    <m:r>
                      <a:rPr lang="x-IV_mathan" sz="1800">
                        <a:effectLst/>
                        <a:latin typeface="Cambria Math" panose="02040503050406030204" pitchFamily="18" charset="0"/>
                      </a:rPr>
                      <m:t>+</m:t>
                    </m:r>
                    <m:sSub>
                      <m:sSubPr>
                        <m:ctrlPr>
                          <a:rPr lang="x-IV_mathan" sz="1800" i="1">
                            <a:effectLst/>
                            <a:latin typeface="Cambria Math" panose="02040503050406030204" pitchFamily="18" charset="0"/>
                          </a:rPr>
                        </m:ctrlPr>
                      </m:sSubPr>
                      <m:e>
                        <m:r>
                          <a:rPr lang="x-IV_mathan" sz="1800">
                            <a:effectLst/>
                            <a:latin typeface="Cambria Math" panose="02040503050406030204" pitchFamily="18" charset="0"/>
                          </a:rPr>
                          <m:t>𝑉</m:t>
                        </m:r>
                      </m:e>
                      <m:sub>
                        <m:r>
                          <a:rPr lang="x-IV_mathan" sz="1800">
                            <a:effectLst/>
                            <a:latin typeface="Cambria Math" panose="02040503050406030204" pitchFamily="18" charset="0"/>
                          </a:rPr>
                          <m:t>𝐶</m:t>
                        </m:r>
                        <m:r>
                          <a:rPr lang="x-IV_mathan" sz="1800">
                            <a:effectLst/>
                            <a:latin typeface="Cambria Math" panose="02040503050406030204" pitchFamily="18" charset="0"/>
                          </a:rPr>
                          <m:t>3</m:t>
                        </m:r>
                      </m:sub>
                    </m:sSub>
                    <m:r>
                      <a:rPr lang="x-IV_mathan" sz="1800">
                        <a:effectLst/>
                        <a:latin typeface="Cambria Math" panose="02040503050406030204" pitchFamily="18" charset="0"/>
                      </a:rPr>
                      <m:t>=</m:t>
                    </m:r>
                    <m:f>
                      <m:fPr>
                        <m:ctrlPr>
                          <a:rPr lang="x-IV_mathan" sz="1800" i="1">
                            <a:effectLst/>
                            <a:latin typeface="Cambria Math" panose="02040503050406030204" pitchFamily="18" charset="0"/>
                          </a:rPr>
                        </m:ctrlPr>
                      </m:fPr>
                      <m:num>
                        <m:r>
                          <a:rPr lang="x-IV_mathan" sz="1800">
                            <a:effectLst/>
                            <a:latin typeface="Cambria Math" panose="02040503050406030204" pitchFamily="18" charset="0"/>
                          </a:rPr>
                          <m:t>2</m:t>
                        </m:r>
                        <m:r>
                          <a:rPr lang="x-IV_mathan" sz="1800">
                            <a:effectLst/>
                            <a:latin typeface="Cambria Math" panose="02040503050406030204" pitchFamily="18" charset="0"/>
                          </a:rPr>
                          <m:t>𝑁</m:t>
                        </m:r>
                        <m:r>
                          <a:rPr lang="x-IV_mathan" sz="1800">
                            <a:effectLst/>
                            <a:latin typeface="Cambria Math" panose="02040503050406030204" pitchFamily="18" charset="0"/>
                          </a:rPr>
                          <m:t>+3</m:t>
                        </m:r>
                      </m:num>
                      <m:den>
                        <m:r>
                          <a:rPr lang="x-IV_mathan" sz="1800">
                            <a:effectLst/>
                            <a:latin typeface="Cambria Math" panose="02040503050406030204" pitchFamily="18" charset="0"/>
                          </a:rPr>
                          <m:t>1−2</m:t>
                        </m:r>
                        <m:r>
                          <a:rPr lang="x-IV_mathan" sz="1800">
                            <a:effectLst/>
                            <a:latin typeface="Cambria Math" panose="02040503050406030204" pitchFamily="18" charset="0"/>
                          </a:rPr>
                          <m:t>𝐷</m:t>
                        </m:r>
                      </m:den>
                    </m:f>
                    <m:sSub>
                      <m:sSubPr>
                        <m:ctrlPr>
                          <a:rPr lang="x-IV_mathan" sz="1800" i="1">
                            <a:effectLst/>
                            <a:latin typeface="Cambria Math" panose="02040503050406030204" pitchFamily="18" charset="0"/>
                          </a:rPr>
                        </m:ctrlPr>
                      </m:sSubPr>
                      <m:e>
                        <m:r>
                          <a:rPr lang="x-IV_mathan" sz="1800">
                            <a:effectLst/>
                            <a:latin typeface="Cambria Math" panose="02040503050406030204" pitchFamily="18" charset="0"/>
                          </a:rPr>
                          <m:t>𝑉</m:t>
                        </m:r>
                      </m:e>
                      <m:sub>
                        <m:r>
                          <a:rPr lang="x-IV_mathan" sz="1800">
                            <a:effectLst/>
                            <a:latin typeface="Cambria Math" panose="02040503050406030204" pitchFamily="18" charset="0"/>
                          </a:rPr>
                          <m:t>𝑖𝑛</m:t>
                        </m:r>
                      </m:sub>
                    </m:sSub>
                    <m:r>
                      <a:rPr lang="en-US" sz="1800" b="0" i="1" smtClean="0">
                        <a:effectLst/>
                        <a:latin typeface="Cambria Math" panose="02040503050406030204" pitchFamily="18" charset="0"/>
                      </a:rPr>
                      <m:t>…………</m:t>
                    </m:r>
                    <m:r>
                      <a:rPr lang="x-IV_mathan" sz="1800" i="1">
                        <a:effectLst/>
                        <a:latin typeface="Cambria Math" panose="02040503050406030204" pitchFamily="18" charset="0"/>
                      </a:rPr>
                      <m:t> </m:t>
                    </m:r>
                    <m:r>
                      <a:rPr lang="x-IV_mathan" sz="1800">
                        <a:effectLst/>
                        <a:latin typeface="Cambria Math" panose="02040503050406030204" pitchFamily="18" charset="0"/>
                      </a:rPr>
                      <m:t>(8)</m:t>
                    </m:r>
                    <m:r>
                      <a:rPr lang="x-IV_mathan" sz="1800" i="1">
                        <a:effectLst/>
                        <a:latin typeface="Cambria Math" panose="02040503050406030204" pitchFamily="18" charset="0"/>
                      </a:rPr>
                      <m:t> </m:t>
                    </m:r>
                  </m:oMath>
                </a14:m>
                <a:endParaRPr lang="x-IV_mathan" sz="1800" dirty="0">
                  <a:effectLst/>
                  <a:latin typeface="Cambria Math" panose="02040503050406030204" pitchFamily="18" charset="0"/>
                </a:endParaRPr>
              </a:p>
              <a:p>
                <a:pPr marL="342900" marR="0">
                  <a:lnSpc>
                    <a:spcPct val="150000"/>
                  </a:lnSpc>
                  <a:spcBef>
                    <a:spcPts val="0"/>
                  </a:spcBef>
                  <a:spcAft>
                    <a:spcPts val="0"/>
                  </a:spcAft>
                </a:pPr>
                <a:endParaRPr lang="x-IV_mathan" sz="1800" dirty="0">
                  <a:effectLst/>
                  <a:latin typeface="Cambria Math" panose="02040503050406030204" pitchFamily="18" charset="0"/>
                </a:endParaRPr>
              </a:p>
              <a:p>
                <a:pPr marL="342900" marR="0">
                  <a:spcBef>
                    <a:spcPts val="0"/>
                  </a:spcBef>
                  <a:spcAft>
                    <a:spcPts val="0"/>
                  </a:spcAft>
                </a:pPr>
                <a:r>
                  <a:rPr lang="en-IN" sz="1800" dirty="0">
                    <a:effectLst/>
                    <a:latin typeface="Times New Roman" panose="02020603050405020304" pitchFamily="18" charset="0"/>
                  </a:rPr>
                  <a:t>From (8), the voltage gain</a:t>
                </a:r>
                <a:r>
                  <a:rPr lang="en-IN" sz="1800" b="1" dirty="0">
                    <a:effectLst/>
                    <a:latin typeface="Times New Roman" panose="02020603050405020304" pitchFamily="18" charset="0"/>
                  </a:rPr>
                  <a:t> </a:t>
                </a:r>
                <a:r>
                  <a:rPr lang="en-IN" sz="1800" dirty="0">
                    <a:effectLst/>
                    <a:latin typeface="Times New Roman" panose="02020603050405020304" pitchFamily="18" charset="0"/>
                  </a:rPr>
                  <a:t>is achieved as:</a:t>
                </a:r>
              </a:p>
              <a:p>
                <a:pPr marL="342900" marR="0">
                  <a:spcBef>
                    <a:spcPts val="0"/>
                  </a:spcBef>
                  <a:spcAft>
                    <a:spcPts val="0"/>
                  </a:spcAft>
                </a:pPr>
                <a:endParaRPr lang="en-IN" sz="1800" dirty="0">
                  <a:effectLst/>
                  <a:latin typeface="Times New Roman" panose="02020603050405020304" pitchFamily="18" charset="0"/>
                </a:endParaRPr>
              </a:p>
              <a:p>
                <a:pPr marL="342900"/>
                <a:r>
                  <a:rPr lang="x-IV_mathan" sz="1800" dirty="0">
                    <a:effectLst/>
                  </a:rPr>
                  <a:t>		         </a:t>
                </a:r>
                <a14:m>
                  <m:oMath xmlns:m="http://schemas.openxmlformats.org/officeDocument/2006/math">
                    <m:f>
                      <m:fPr>
                        <m:ctrlPr>
                          <a:rPr lang="x-IV_mathan" i="1">
                            <a:latin typeface="Cambria Math" panose="02040503050406030204" pitchFamily="18" charset="0"/>
                          </a:rPr>
                        </m:ctrlPr>
                      </m:fPr>
                      <m:num>
                        <m:sSub>
                          <m:sSubPr>
                            <m:ctrlPr>
                              <a:rPr lang="x-IV_mathan" i="1">
                                <a:latin typeface="Cambria Math" panose="02040503050406030204" pitchFamily="18" charset="0"/>
                              </a:rPr>
                            </m:ctrlPr>
                          </m:sSubPr>
                          <m:e>
                            <m:r>
                              <a:rPr lang="x-IV_mathan">
                                <a:latin typeface="Cambria Math" panose="02040503050406030204" pitchFamily="18" charset="0"/>
                              </a:rPr>
                              <m:t>𝑉</m:t>
                            </m:r>
                          </m:e>
                          <m:sub>
                            <m:r>
                              <m:rPr>
                                <m:sty m:val="p"/>
                              </m:rPr>
                              <a:rPr lang="en-US" b="0" i="0" smtClean="0">
                                <a:latin typeface="Cambria Math" panose="02040503050406030204" pitchFamily="18" charset="0"/>
                              </a:rPr>
                              <m:t>O</m:t>
                            </m:r>
                          </m:sub>
                        </m:sSub>
                      </m:num>
                      <m:den>
                        <m:sSub>
                          <m:sSubPr>
                            <m:ctrlPr>
                              <a:rPr lang="x-IV_mathan" i="1">
                                <a:latin typeface="Cambria Math" panose="02040503050406030204" pitchFamily="18" charset="0"/>
                              </a:rPr>
                            </m:ctrlPr>
                          </m:sSubPr>
                          <m:e>
                            <m:r>
                              <a:rPr lang="x-IV_mathan">
                                <a:latin typeface="Cambria Math" panose="02040503050406030204" pitchFamily="18" charset="0"/>
                              </a:rPr>
                              <m:t>𝑉</m:t>
                            </m:r>
                          </m:e>
                          <m:sub>
                            <m:r>
                              <a:rPr lang="x-IV_mathan">
                                <a:latin typeface="Cambria Math" panose="02040503050406030204" pitchFamily="18" charset="0"/>
                              </a:rPr>
                              <m:t>𝑖𝑛</m:t>
                            </m:r>
                          </m:sub>
                        </m:sSub>
                        <m:r>
                          <a:rPr lang="x-IV_mathan" i="1">
                            <a:latin typeface="Cambria Math" panose="02040503050406030204" pitchFamily="18" charset="0"/>
                          </a:rPr>
                          <m:t> </m:t>
                        </m:r>
                      </m:den>
                    </m:f>
                    <m:r>
                      <a:rPr lang="x-IV_mathan" i="1">
                        <a:latin typeface="Cambria Math" panose="02040503050406030204" pitchFamily="18" charset="0"/>
                      </a:rPr>
                      <m:t> </m:t>
                    </m:r>
                  </m:oMath>
                </a14:m>
                <a:r>
                  <a:rPr lang="x-IV_mathan" sz="1800" dirty="0">
                    <a:effectLst/>
                  </a:rPr>
                  <a:t>=</a:t>
                </a:r>
                <a14:m>
                  <m:oMath xmlns:m="http://schemas.openxmlformats.org/officeDocument/2006/math">
                    <m:f>
                      <m:fPr>
                        <m:ctrlPr>
                          <a:rPr lang="x-IV_mathan" sz="1800" i="1">
                            <a:effectLst/>
                            <a:latin typeface="Cambria Math" panose="02040503050406030204" pitchFamily="18" charset="0"/>
                          </a:rPr>
                        </m:ctrlPr>
                      </m:fPr>
                      <m:num>
                        <m:sSub>
                          <m:sSubPr>
                            <m:ctrlPr>
                              <a:rPr lang="x-IV_mathan" sz="1800" i="1">
                                <a:effectLst/>
                                <a:latin typeface="Cambria Math" panose="02040503050406030204" pitchFamily="18" charset="0"/>
                              </a:rPr>
                            </m:ctrlPr>
                          </m:sSubPr>
                          <m:e>
                            <m:r>
                              <a:rPr lang="x-IV_mathan" sz="1800">
                                <a:effectLst/>
                                <a:latin typeface="Cambria Math" panose="02040503050406030204" pitchFamily="18" charset="0"/>
                              </a:rPr>
                              <m:t>𝑉</m:t>
                            </m:r>
                          </m:e>
                          <m:sub>
                            <m:r>
                              <a:rPr lang="x-IV_mathan" sz="1800">
                                <a:effectLst/>
                                <a:latin typeface="Cambria Math" panose="02040503050406030204" pitchFamily="18" charset="0"/>
                              </a:rPr>
                              <m:t>𝐶</m:t>
                            </m:r>
                            <m:r>
                              <a:rPr lang="x-IV_mathan" sz="1800">
                                <a:effectLst/>
                                <a:latin typeface="Cambria Math" panose="02040503050406030204" pitchFamily="18" charset="0"/>
                              </a:rPr>
                              <m:t>0</m:t>
                            </m:r>
                          </m:sub>
                        </m:sSub>
                      </m:num>
                      <m:den>
                        <m:sSub>
                          <m:sSubPr>
                            <m:ctrlPr>
                              <a:rPr lang="x-IV_mathan" sz="1800" i="1">
                                <a:effectLst/>
                                <a:latin typeface="Cambria Math" panose="02040503050406030204" pitchFamily="18" charset="0"/>
                              </a:rPr>
                            </m:ctrlPr>
                          </m:sSubPr>
                          <m:e>
                            <m:r>
                              <a:rPr lang="x-IV_mathan" sz="1800">
                                <a:effectLst/>
                                <a:latin typeface="Cambria Math" panose="02040503050406030204" pitchFamily="18" charset="0"/>
                              </a:rPr>
                              <m:t>𝑉</m:t>
                            </m:r>
                          </m:e>
                          <m:sub>
                            <m:r>
                              <a:rPr lang="x-IV_mathan" sz="1800">
                                <a:effectLst/>
                                <a:latin typeface="Cambria Math" panose="02040503050406030204" pitchFamily="18" charset="0"/>
                              </a:rPr>
                              <m:t>𝑖𝑛</m:t>
                            </m:r>
                          </m:sub>
                        </m:sSub>
                        <m:r>
                          <a:rPr lang="x-IV_mathan" sz="1800" i="1">
                            <a:effectLst/>
                            <a:latin typeface="Cambria Math" panose="02040503050406030204" pitchFamily="18" charset="0"/>
                          </a:rPr>
                          <m:t> </m:t>
                        </m:r>
                      </m:den>
                    </m:f>
                    <m:r>
                      <a:rPr lang="x-IV_mathan" sz="1800" b="1">
                        <a:effectLst/>
                        <a:latin typeface="Cambria Math" panose="02040503050406030204" pitchFamily="18" charset="0"/>
                      </a:rPr>
                      <m:t>=</m:t>
                    </m:r>
                    <m:f>
                      <m:fPr>
                        <m:ctrlPr>
                          <a:rPr lang="x-IV_mathan" sz="1800" b="1" i="1">
                            <a:effectLst/>
                            <a:latin typeface="Cambria Math" panose="02040503050406030204" pitchFamily="18" charset="0"/>
                          </a:rPr>
                        </m:ctrlPr>
                      </m:fPr>
                      <m:num>
                        <m:r>
                          <a:rPr lang="x-IV_mathan" sz="1800" b="1" i="1">
                            <a:effectLst/>
                            <a:latin typeface="Cambria Math" panose="02040503050406030204" pitchFamily="18" charset="0"/>
                          </a:rPr>
                          <m:t>𝟐𝐍</m:t>
                        </m:r>
                        <m:r>
                          <a:rPr lang="x-IV_mathan" sz="1800" b="1">
                            <a:effectLst/>
                            <a:latin typeface="Cambria Math" panose="02040503050406030204" pitchFamily="18" charset="0"/>
                          </a:rPr>
                          <m:t>+</m:t>
                        </m:r>
                        <m:r>
                          <a:rPr lang="x-IV_mathan" sz="1800" b="1" i="1">
                            <a:effectLst/>
                            <a:latin typeface="Cambria Math" panose="02040503050406030204" pitchFamily="18" charset="0"/>
                          </a:rPr>
                          <m:t>𝟑</m:t>
                        </m:r>
                      </m:num>
                      <m:den>
                        <m:r>
                          <a:rPr lang="x-IV_mathan" sz="1800" b="1" i="1">
                            <a:effectLst/>
                            <a:latin typeface="Cambria Math" panose="02040503050406030204" pitchFamily="18" charset="0"/>
                          </a:rPr>
                          <m:t>𝟏</m:t>
                        </m:r>
                        <m:r>
                          <a:rPr lang="x-IV_mathan" sz="1800" b="1">
                            <a:effectLst/>
                            <a:latin typeface="Cambria Math" panose="02040503050406030204" pitchFamily="18" charset="0"/>
                          </a:rPr>
                          <m:t>−</m:t>
                        </m:r>
                        <m:r>
                          <a:rPr lang="x-IV_mathan" sz="1800" b="1" i="1">
                            <a:effectLst/>
                            <a:latin typeface="Cambria Math" panose="02040503050406030204" pitchFamily="18" charset="0"/>
                          </a:rPr>
                          <m:t>𝟐</m:t>
                        </m:r>
                        <m:r>
                          <a:rPr lang="x-IV_mathan" sz="1800" b="1" i="1">
                            <a:effectLst/>
                            <a:latin typeface="Cambria Math" panose="02040503050406030204" pitchFamily="18" charset="0"/>
                          </a:rPr>
                          <m:t>𝑫</m:t>
                        </m:r>
                      </m:den>
                    </m:f>
                    <m:r>
                      <a:rPr lang="x-IV_mathan" sz="1800" b="1" i="1">
                        <a:effectLst/>
                        <a:latin typeface="Cambria Math" panose="02040503050406030204" pitchFamily="18" charset="0"/>
                      </a:rPr>
                      <m:t> </m:t>
                    </m:r>
                    <m:r>
                      <a:rPr lang="en-US" sz="1800" b="0" i="1" smtClean="0">
                        <a:effectLst/>
                        <a:latin typeface="Cambria Math" panose="02040503050406030204" pitchFamily="18" charset="0"/>
                      </a:rPr>
                      <m:t>…………………………….………..</m:t>
                    </m:r>
                    <m:r>
                      <a:rPr lang="x-IV_mathan" sz="1800">
                        <a:effectLst/>
                        <a:latin typeface="Cambria Math" panose="02040503050406030204" pitchFamily="18" charset="0"/>
                      </a:rPr>
                      <m:t>(9)</m:t>
                    </m:r>
                  </m:oMath>
                </a14:m>
                <a:endParaRPr lang="x-IV_mathan" sz="1800" dirty="0">
                  <a:effectLst/>
                  <a:latin typeface="Cambria Math" panose="02040503050406030204" pitchFamily="18" charset="0"/>
                </a:endParaRPr>
              </a:p>
              <a:p>
                <a:endParaRPr lang="en-IN" dirty="0"/>
              </a:p>
            </p:txBody>
          </p:sp>
        </mc:Choice>
        <mc:Fallback>
          <p:sp>
            <p:nvSpPr>
              <p:cNvPr id="4" name="TextBox 3">
                <a:extLst>
                  <a:ext uri="{FF2B5EF4-FFF2-40B4-BE49-F238E27FC236}">
                    <a16:creationId xmlns:a16="http://schemas.microsoft.com/office/drawing/2014/main" id="{D20E34EE-D9CE-3DE3-D6F1-7FE5D86C6030}"/>
                  </a:ext>
                </a:extLst>
              </p:cNvPr>
              <p:cNvSpPr txBox="1">
                <a:spLocks noRot="1" noChangeAspect="1" noMove="1" noResize="1" noEditPoints="1" noAdjustHandles="1" noChangeArrowheads="1" noChangeShapeType="1" noTextEdit="1"/>
              </p:cNvSpPr>
              <p:nvPr/>
            </p:nvSpPr>
            <p:spPr>
              <a:xfrm>
                <a:off x="1017037" y="886408"/>
                <a:ext cx="9918441" cy="4307398"/>
              </a:xfrm>
              <a:prstGeom prst="rect">
                <a:avLst/>
              </a:prstGeom>
              <a:blipFill>
                <a:blip r:embed="rId2"/>
                <a:stretch>
                  <a:fillRect t="-707"/>
                </a:stretch>
              </a:blipFill>
            </p:spPr>
            <p:txBody>
              <a:bodyPr/>
              <a:lstStyle/>
              <a:p>
                <a:r>
                  <a:rPr lang="en-IN">
                    <a:noFill/>
                  </a:rPr>
                  <a:t> </a:t>
                </a:r>
              </a:p>
            </p:txBody>
          </p:sp>
        </mc:Fallback>
      </mc:AlternateContent>
    </p:spTree>
    <p:extLst>
      <p:ext uri="{BB962C8B-B14F-4D97-AF65-F5344CB8AC3E}">
        <p14:creationId xmlns:p14="http://schemas.microsoft.com/office/powerpoint/2010/main" val="1908699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6E650-3EA3-D28E-66C9-1A382D7E2FD7}"/>
              </a:ext>
            </a:extLst>
          </p:cNvPr>
          <p:cNvSpPr>
            <a:spLocks noGrp="1"/>
          </p:cNvSpPr>
          <p:nvPr>
            <p:ph type="title" idx="4294967295"/>
          </p:nvPr>
        </p:nvSpPr>
        <p:spPr>
          <a:xfrm>
            <a:off x="642938" y="163641"/>
            <a:ext cx="6961511" cy="1135062"/>
          </a:xfrm>
        </p:spPr>
        <p:txBody>
          <a:bodyPr>
            <a:normAutofit/>
          </a:bodyPr>
          <a:lstStyle/>
          <a:p>
            <a:pPr algn="just"/>
            <a:r>
              <a:rPr lang="en-IN" sz="3600" dirty="0">
                <a:latin typeface="+mn-lt"/>
              </a:rPr>
              <a:t>SOFTWARE IMPLEMENTATION </a:t>
            </a:r>
            <a:endParaRPr lang="en-IN" sz="2000" dirty="0">
              <a:latin typeface="+mn-lt"/>
            </a:endParaRPr>
          </a:p>
        </p:txBody>
      </p:sp>
      <p:sp>
        <p:nvSpPr>
          <p:cNvPr id="4" name="TextBox 3">
            <a:extLst>
              <a:ext uri="{FF2B5EF4-FFF2-40B4-BE49-F238E27FC236}">
                <a16:creationId xmlns:a16="http://schemas.microsoft.com/office/drawing/2014/main" id="{076D69B6-5FE4-B6F9-B4D5-65F29D94E3E7}"/>
              </a:ext>
            </a:extLst>
          </p:cNvPr>
          <p:cNvSpPr txBox="1"/>
          <p:nvPr/>
        </p:nvSpPr>
        <p:spPr>
          <a:xfrm>
            <a:off x="435109" y="1123133"/>
            <a:ext cx="11113953" cy="369332"/>
          </a:xfrm>
          <a:prstGeom prst="rect">
            <a:avLst/>
          </a:prstGeom>
          <a:noFill/>
        </p:spPr>
        <p:txBody>
          <a:bodyPr wrap="square" rtlCol="0">
            <a:spAutoFit/>
          </a:bodyPr>
          <a:lstStyle/>
          <a:p>
            <a:r>
              <a:rPr kumimoji="0" lang="en-US" b="0" i="0" u="none" strike="noStrike" cap="none" normalizeH="0" baseline="0" dirty="0">
                <a:ln>
                  <a:noFill/>
                </a:ln>
                <a:solidFill>
                  <a:schemeClr val="tx1"/>
                </a:solidFill>
                <a:effectLst/>
                <a:ea typeface="Calibri" pitchFamily="34" charset="0"/>
                <a:cs typeface="Times New Roman" pitchFamily="18" charset="0"/>
              </a:rPr>
              <a:t>This module present the Simulink block diagram of Dual Switch Coupled Inductor High Step Up Dc-Dc Converter. </a:t>
            </a:r>
            <a:endParaRPr kumimoji="0" lang="en-US" b="0" i="0" u="none" strike="noStrike" cap="none" normalizeH="0" baseline="0" dirty="0">
              <a:ln>
                <a:noFill/>
              </a:ln>
              <a:solidFill>
                <a:schemeClr val="tx1"/>
              </a:solidFill>
              <a:effectLst/>
              <a:cs typeface="Arial" pitchFamily="34" charset="0"/>
            </a:endParaRPr>
          </a:p>
        </p:txBody>
      </p:sp>
      <p:sp>
        <p:nvSpPr>
          <p:cNvPr id="12" name="TextBox 11">
            <a:extLst>
              <a:ext uri="{FF2B5EF4-FFF2-40B4-BE49-F238E27FC236}">
                <a16:creationId xmlns:a16="http://schemas.microsoft.com/office/drawing/2014/main" id="{BFDBF552-691F-C37A-A736-1938D20E751B}"/>
              </a:ext>
            </a:extLst>
          </p:cNvPr>
          <p:cNvSpPr txBox="1"/>
          <p:nvPr/>
        </p:nvSpPr>
        <p:spPr>
          <a:xfrm>
            <a:off x="435108" y="6122774"/>
            <a:ext cx="10901486" cy="369332"/>
          </a:xfrm>
          <a:prstGeom prst="rect">
            <a:avLst/>
          </a:prstGeom>
          <a:noFill/>
        </p:spPr>
        <p:txBody>
          <a:bodyPr wrap="square" rtlCol="0">
            <a:spAutoFit/>
          </a:bodyPr>
          <a:lstStyle/>
          <a:p>
            <a:r>
              <a:rPr lang="en-IN" sz="1800" dirty="0"/>
              <a:t>The simulation of Dual Switch Coupled Inductor High Step Up Dc-Dc Converter was carried out in MATLAB R2018a.</a:t>
            </a:r>
          </a:p>
        </p:txBody>
      </p:sp>
      <p:pic>
        <p:nvPicPr>
          <p:cNvPr id="7" name="Picture 6">
            <a:extLst>
              <a:ext uri="{FF2B5EF4-FFF2-40B4-BE49-F238E27FC236}">
                <a16:creationId xmlns:a16="http://schemas.microsoft.com/office/drawing/2014/main" id="{C818C418-26CB-E1AB-3FDB-4948DE3A3EE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35108" y="1627758"/>
            <a:ext cx="11321783" cy="4359722"/>
          </a:xfrm>
          <a:prstGeom prst="rect">
            <a:avLst/>
          </a:prstGeom>
        </p:spPr>
      </p:pic>
    </p:spTree>
    <p:extLst>
      <p:ext uri="{BB962C8B-B14F-4D97-AF65-F5344CB8AC3E}">
        <p14:creationId xmlns:p14="http://schemas.microsoft.com/office/powerpoint/2010/main" val="98193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Content Placeholder 3">
                <a:extLst>
                  <a:ext uri="{FF2B5EF4-FFF2-40B4-BE49-F238E27FC236}">
                    <a16:creationId xmlns:a16="http://schemas.microsoft.com/office/drawing/2014/main" id="{E6B24A22-B7AF-5A63-3543-75EE0FEF4CCA}"/>
                  </a:ext>
                </a:extLst>
              </p:cNvPr>
              <p:cNvGraphicFramePr>
                <a:graphicFrameLocks/>
              </p:cNvGraphicFramePr>
              <p:nvPr>
                <p:extLst>
                  <p:ext uri="{D42A27DB-BD31-4B8C-83A1-F6EECF244321}">
                    <p14:modId xmlns:p14="http://schemas.microsoft.com/office/powerpoint/2010/main" val="3007651960"/>
                  </p:ext>
                </p:extLst>
              </p:nvPr>
            </p:nvGraphicFramePr>
            <p:xfrm>
              <a:off x="2842567" y="1509772"/>
              <a:ext cx="6506866" cy="4741735"/>
            </p:xfrm>
            <a:graphic>
              <a:graphicData uri="http://schemas.openxmlformats.org/drawingml/2006/table">
                <a:tbl>
                  <a:tblPr firstRow="1" firstCol="1" bandRow="1">
                    <a:tableStyleId>{5940675A-B579-460E-94D1-54222C63F5DA}</a:tableStyleId>
                  </a:tblPr>
                  <a:tblGrid>
                    <a:gridCol w="3379592">
                      <a:extLst>
                        <a:ext uri="{9D8B030D-6E8A-4147-A177-3AD203B41FA5}">
                          <a16:colId xmlns:a16="http://schemas.microsoft.com/office/drawing/2014/main" val="20000"/>
                        </a:ext>
                      </a:extLst>
                    </a:gridCol>
                    <a:gridCol w="3127274">
                      <a:extLst>
                        <a:ext uri="{9D8B030D-6E8A-4147-A177-3AD203B41FA5}">
                          <a16:colId xmlns:a16="http://schemas.microsoft.com/office/drawing/2014/main" val="20001"/>
                        </a:ext>
                      </a:extLst>
                    </a:gridCol>
                  </a:tblGrid>
                  <a:tr h="481552">
                    <a:tc>
                      <a:txBody>
                        <a:bodyPr/>
                        <a:lstStyle/>
                        <a:p>
                          <a:pPr algn="ctr">
                            <a:lnSpc>
                              <a:spcPct val="150000"/>
                            </a:lnSpc>
                            <a:spcAft>
                              <a:spcPts val="0"/>
                            </a:spcAft>
                          </a:pPr>
                          <a:r>
                            <a:rPr lang="en-IN" sz="2000" b="1" u="dottedHeavy" dirty="0">
                              <a:solidFill>
                                <a:schemeClr val="tx1"/>
                              </a:solidFill>
                              <a:effectLst/>
                            </a:rPr>
                            <a:t>Parameters</a:t>
                          </a:r>
                          <a:endParaRPr lang="en-IN" sz="2000" b="1" dirty="0">
                            <a:solidFill>
                              <a:schemeClr val="tx1"/>
                            </a:solidFill>
                            <a:effectLst/>
                            <a:latin typeface="+mn-lt"/>
                            <a:ea typeface="Calibri"/>
                            <a:cs typeface="Latha"/>
                          </a:endParaRPr>
                        </a:p>
                      </a:txBody>
                      <a:tcPr marL="68580" marR="68580" marT="0" marB="0"/>
                    </a:tc>
                    <a:tc>
                      <a:txBody>
                        <a:bodyPr/>
                        <a:lstStyle/>
                        <a:p>
                          <a:pPr algn="ctr">
                            <a:lnSpc>
                              <a:spcPct val="150000"/>
                            </a:lnSpc>
                            <a:spcAft>
                              <a:spcPts val="0"/>
                            </a:spcAft>
                          </a:pPr>
                          <a:r>
                            <a:rPr lang="en-IN" sz="2000" b="1" u="dottedHeavy" dirty="0">
                              <a:solidFill>
                                <a:schemeClr val="tx1"/>
                              </a:solidFill>
                              <a:effectLst/>
                            </a:rPr>
                            <a:t>Values</a:t>
                          </a:r>
                          <a:endParaRPr lang="en-IN" sz="2000" b="1" dirty="0">
                            <a:solidFill>
                              <a:schemeClr val="tx1"/>
                            </a:solidFill>
                            <a:effectLst/>
                            <a:latin typeface="+mn-lt"/>
                            <a:ea typeface="Calibri"/>
                            <a:cs typeface="Latha"/>
                          </a:endParaRPr>
                        </a:p>
                      </a:txBody>
                      <a:tcPr marL="68580" marR="68580" marT="0" marB="0"/>
                    </a:tc>
                    <a:extLst>
                      <a:ext uri="{0D108BD9-81ED-4DB2-BD59-A6C34878D82A}">
                        <a16:rowId xmlns:a16="http://schemas.microsoft.com/office/drawing/2014/main" val="10000"/>
                      </a:ext>
                    </a:extLst>
                  </a:tr>
                  <a:tr h="455843">
                    <a:tc>
                      <a:txBody>
                        <a:bodyPr/>
                        <a:lstStyle/>
                        <a:p>
                          <a:pPr algn="ctr">
                            <a:lnSpc>
                              <a:spcPct val="150000"/>
                            </a:lnSpc>
                            <a:spcAft>
                              <a:spcPts val="0"/>
                            </a:spcAft>
                          </a:pPr>
                          <a:r>
                            <a:rPr lang="en-IN" sz="1500" b="1" dirty="0">
                              <a:effectLst/>
                            </a:rPr>
                            <a:t>Input voltage (</a:t>
                          </a:r>
                          <a14:m>
                            <m:oMath xmlns:m="http://schemas.openxmlformats.org/officeDocument/2006/math">
                              <m:sSub>
                                <m:sSubPr>
                                  <m:ctrlPr>
                                    <a:rPr lang="en-IN" sz="1500" b="1" i="1">
                                      <a:effectLst/>
                                      <a:latin typeface="Cambria Math" panose="02040503050406030204" pitchFamily="18" charset="0"/>
                                    </a:rPr>
                                  </m:ctrlPr>
                                </m:sSubPr>
                                <m:e>
                                  <m:r>
                                    <a:rPr lang="en-IN" sz="1500" b="1" i="1">
                                      <a:effectLst/>
                                      <a:latin typeface="Cambria Math" panose="02040503050406030204" pitchFamily="18" charset="0"/>
                                    </a:rPr>
                                    <m:t>𝐕</m:t>
                                  </m:r>
                                </m:e>
                                <m:sub>
                                  <m:r>
                                    <a:rPr lang="en-IN" sz="1500" b="1" i="1">
                                      <a:effectLst/>
                                      <a:latin typeface="Cambria Math" panose="02040503050406030204" pitchFamily="18" charset="0"/>
                                    </a:rPr>
                                    <m:t>𝐢𝐧</m:t>
                                  </m:r>
                                </m:sub>
                              </m:sSub>
                            </m:oMath>
                          </a14:m>
                          <a:r>
                            <a:rPr lang="en-IN" sz="1500" b="1" dirty="0">
                              <a:effectLst/>
                            </a:rPr>
                            <a:t>)</a:t>
                          </a:r>
                          <a:endParaRPr lang="en-IN" sz="1500" b="1" dirty="0">
                            <a:solidFill>
                              <a:srgbClr val="000000"/>
                            </a:solidFill>
                            <a:effectLst/>
                            <a:latin typeface="+mn-lt"/>
                            <a:ea typeface="Calibri"/>
                            <a:cs typeface="Latha"/>
                          </a:endParaRPr>
                        </a:p>
                      </a:txBody>
                      <a:tcPr marL="68580" marR="68580" marT="0" marB="0"/>
                    </a:tc>
                    <a:tc>
                      <a:txBody>
                        <a:bodyPr/>
                        <a:lstStyle/>
                        <a:p>
                          <a:pPr algn="ctr">
                            <a:lnSpc>
                              <a:spcPct val="150000"/>
                            </a:lnSpc>
                            <a:spcAft>
                              <a:spcPts val="0"/>
                            </a:spcAft>
                          </a:pPr>
                          <a:r>
                            <a:rPr lang="en-US" sz="1500" dirty="0">
                              <a:solidFill>
                                <a:srgbClr val="000000"/>
                              </a:solidFill>
                              <a:effectLst/>
                            </a:rPr>
                            <a:t>10V</a:t>
                          </a:r>
                          <a:endParaRPr lang="en-IN" sz="1500" dirty="0">
                            <a:solidFill>
                              <a:srgbClr val="000000"/>
                            </a:solidFill>
                            <a:effectLst/>
                            <a:latin typeface="+mn-lt"/>
                            <a:ea typeface="Calibri"/>
                            <a:cs typeface="Latha"/>
                          </a:endParaRPr>
                        </a:p>
                      </a:txBody>
                      <a:tcPr marL="68580" marR="68580" marT="0" marB="0"/>
                    </a:tc>
                    <a:extLst>
                      <a:ext uri="{0D108BD9-81ED-4DB2-BD59-A6C34878D82A}">
                        <a16:rowId xmlns:a16="http://schemas.microsoft.com/office/drawing/2014/main" val="10001"/>
                      </a:ext>
                    </a:extLst>
                  </a:tr>
                  <a:tr h="455843">
                    <a:tc>
                      <a:txBody>
                        <a:bodyPr/>
                        <a:lstStyle/>
                        <a:p>
                          <a:pPr algn="ctr">
                            <a:lnSpc>
                              <a:spcPct val="150000"/>
                            </a:lnSpc>
                            <a:spcAft>
                              <a:spcPts val="0"/>
                            </a:spcAft>
                          </a:pPr>
                          <a:r>
                            <a:rPr lang="en-IN" sz="1500" b="1" dirty="0">
                              <a:effectLst/>
                            </a:rPr>
                            <a:t>Load Resistance (R)</a:t>
                          </a:r>
                          <a:endParaRPr lang="en-IN" sz="1500" b="1" dirty="0">
                            <a:solidFill>
                              <a:srgbClr val="000000"/>
                            </a:solidFill>
                            <a:effectLst/>
                            <a:latin typeface="+mn-lt"/>
                            <a:ea typeface="Calibri"/>
                            <a:cs typeface="Latha"/>
                          </a:endParaRPr>
                        </a:p>
                      </a:txBody>
                      <a:tcPr marL="68580" marR="68580" marT="0" marB="0"/>
                    </a:tc>
                    <a:tc>
                      <a:txBody>
                        <a:bodyPr/>
                        <a:lstStyle/>
                        <a:p>
                          <a:pPr algn="ctr">
                            <a:lnSpc>
                              <a:spcPct val="150000"/>
                            </a:lnSpc>
                            <a:spcAft>
                              <a:spcPts val="0"/>
                            </a:spcAft>
                          </a:pPr>
                          <a:r>
                            <a:rPr lang="en-IN" sz="1500">
                              <a:effectLst/>
                            </a:rPr>
                            <a:t>800 Ω</a:t>
                          </a:r>
                          <a:endParaRPr lang="en-IN" sz="1500">
                            <a:solidFill>
                              <a:srgbClr val="000000"/>
                            </a:solidFill>
                            <a:effectLst/>
                            <a:latin typeface="+mn-lt"/>
                            <a:ea typeface="Calibri"/>
                            <a:cs typeface="Latha"/>
                          </a:endParaRPr>
                        </a:p>
                      </a:txBody>
                      <a:tcPr marL="68580" marR="68580" marT="0" marB="0"/>
                    </a:tc>
                    <a:extLst>
                      <a:ext uri="{0D108BD9-81ED-4DB2-BD59-A6C34878D82A}">
                        <a16:rowId xmlns:a16="http://schemas.microsoft.com/office/drawing/2014/main" val="10002"/>
                      </a:ext>
                    </a:extLst>
                  </a:tr>
                  <a:tr h="455843">
                    <a:tc>
                      <a:txBody>
                        <a:bodyPr/>
                        <a:lstStyle/>
                        <a:p>
                          <a:pPr algn="ctr">
                            <a:lnSpc>
                              <a:spcPct val="150000"/>
                            </a:lnSpc>
                            <a:spcAft>
                              <a:spcPts val="0"/>
                            </a:spcAft>
                          </a:pPr>
                          <a:r>
                            <a:rPr lang="en-IN" sz="1500" b="1">
                              <a:effectLst/>
                            </a:rPr>
                            <a:t>Switching frequency (</a:t>
                          </a:r>
                          <a14:m>
                            <m:oMath xmlns:m="http://schemas.openxmlformats.org/officeDocument/2006/math">
                              <m:sSub>
                                <m:sSubPr>
                                  <m:ctrlPr>
                                    <a:rPr lang="en-IN" sz="1500" b="1" i="1">
                                      <a:effectLst/>
                                      <a:latin typeface="Cambria Math" panose="02040503050406030204" pitchFamily="18" charset="0"/>
                                    </a:rPr>
                                  </m:ctrlPr>
                                </m:sSubPr>
                                <m:e>
                                  <m:r>
                                    <a:rPr lang="en-IN" sz="1500" b="1" i="1">
                                      <a:effectLst/>
                                      <a:latin typeface="Cambria Math" panose="02040503050406030204" pitchFamily="18" charset="0"/>
                                    </a:rPr>
                                    <m:t>𝐟</m:t>
                                  </m:r>
                                </m:e>
                                <m:sub>
                                  <m:r>
                                    <a:rPr lang="en-IN" sz="1500" b="1" i="1">
                                      <a:effectLst/>
                                      <a:latin typeface="Cambria Math" panose="02040503050406030204" pitchFamily="18" charset="0"/>
                                    </a:rPr>
                                    <m:t>𝐬</m:t>
                                  </m:r>
                                </m:sub>
                              </m:sSub>
                            </m:oMath>
                          </a14:m>
                          <a:r>
                            <a:rPr lang="en-IN" sz="1500" b="1">
                              <a:effectLst/>
                            </a:rPr>
                            <a:t>)</a:t>
                          </a:r>
                          <a:endParaRPr lang="en-IN" sz="1500" b="1">
                            <a:solidFill>
                              <a:srgbClr val="000000"/>
                            </a:solidFill>
                            <a:effectLst/>
                            <a:latin typeface="+mn-lt"/>
                            <a:ea typeface="Calibri"/>
                            <a:cs typeface="Latha"/>
                          </a:endParaRPr>
                        </a:p>
                      </a:txBody>
                      <a:tcPr marL="68580" marR="68580" marT="0" marB="0"/>
                    </a:tc>
                    <a:tc>
                      <a:txBody>
                        <a:bodyPr/>
                        <a:lstStyle/>
                        <a:p>
                          <a:pPr algn="ctr">
                            <a:lnSpc>
                              <a:spcPct val="150000"/>
                            </a:lnSpc>
                            <a:spcAft>
                              <a:spcPts val="0"/>
                            </a:spcAft>
                          </a:pPr>
                          <a:r>
                            <a:rPr lang="en-IN" sz="1500" dirty="0">
                              <a:effectLst/>
                            </a:rPr>
                            <a:t> 100KHz</a:t>
                          </a:r>
                          <a:endParaRPr lang="en-IN" sz="1500" dirty="0">
                            <a:solidFill>
                              <a:srgbClr val="000000"/>
                            </a:solidFill>
                            <a:effectLst/>
                            <a:latin typeface="+mn-lt"/>
                            <a:ea typeface="Calibri"/>
                            <a:cs typeface="Latha"/>
                          </a:endParaRPr>
                        </a:p>
                      </a:txBody>
                      <a:tcPr marL="68580" marR="68580" marT="0" marB="0"/>
                    </a:tc>
                    <a:extLst>
                      <a:ext uri="{0D108BD9-81ED-4DB2-BD59-A6C34878D82A}">
                        <a16:rowId xmlns:a16="http://schemas.microsoft.com/office/drawing/2014/main" val="10003"/>
                      </a:ext>
                    </a:extLst>
                  </a:tr>
                  <a:tr h="455843">
                    <a:tc>
                      <a:txBody>
                        <a:bodyPr/>
                        <a:lstStyle/>
                        <a:p>
                          <a:pPr algn="ctr">
                            <a:lnSpc>
                              <a:spcPct val="150000"/>
                            </a:lnSpc>
                            <a:spcAft>
                              <a:spcPts val="0"/>
                            </a:spcAft>
                          </a:pPr>
                          <a:r>
                            <a:rPr lang="en-IN" sz="1500" b="1" dirty="0">
                              <a:effectLst/>
                            </a:rPr>
                            <a:t>Turns-Ratio (N)</a:t>
                          </a:r>
                          <a:endParaRPr lang="en-IN" sz="1500" b="1" dirty="0">
                            <a:solidFill>
                              <a:srgbClr val="000000"/>
                            </a:solidFill>
                            <a:effectLst/>
                            <a:latin typeface="+mn-lt"/>
                            <a:ea typeface="Calibri"/>
                            <a:cs typeface="Latha"/>
                          </a:endParaRPr>
                        </a:p>
                      </a:txBody>
                      <a:tcPr marL="68580" marR="68580" marT="0" marB="0"/>
                    </a:tc>
                    <a:tc>
                      <a:txBody>
                        <a:bodyPr/>
                        <a:lstStyle/>
                        <a:p>
                          <a:pPr algn="ctr">
                            <a:lnSpc>
                              <a:spcPct val="150000"/>
                            </a:lnSpc>
                            <a:spcAft>
                              <a:spcPts val="0"/>
                            </a:spcAft>
                          </a:pPr>
                          <a:r>
                            <a:rPr lang="en-IN" sz="1500" dirty="0">
                              <a:effectLst/>
                            </a:rPr>
                            <a:t>1</a:t>
                          </a:r>
                          <a:endParaRPr lang="en-IN" sz="1500" dirty="0">
                            <a:solidFill>
                              <a:srgbClr val="000000"/>
                            </a:solidFill>
                            <a:effectLst/>
                            <a:latin typeface="+mn-lt"/>
                            <a:ea typeface="Calibri"/>
                            <a:cs typeface="Latha"/>
                          </a:endParaRPr>
                        </a:p>
                      </a:txBody>
                      <a:tcPr marL="68580" marR="68580" marT="0" marB="0"/>
                    </a:tc>
                    <a:extLst>
                      <a:ext uri="{0D108BD9-81ED-4DB2-BD59-A6C34878D82A}">
                        <a16:rowId xmlns:a16="http://schemas.microsoft.com/office/drawing/2014/main" val="10004"/>
                      </a:ext>
                    </a:extLst>
                  </a:tr>
                  <a:tr h="508375">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IN" sz="1500" b="1" i="1">
                                        <a:effectLst/>
                                        <a:latin typeface="Cambria Math" panose="02040503050406030204" pitchFamily="18" charset="0"/>
                                      </a:rPr>
                                    </m:ctrlPr>
                                  </m:sSubPr>
                                  <m:e>
                                    <m:r>
                                      <a:rPr lang="en-IN" sz="1500" b="1" i="1">
                                        <a:effectLst/>
                                        <a:latin typeface="Cambria Math" panose="02040503050406030204" pitchFamily="18" charset="0"/>
                                      </a:rPr>
                                      <m:t>𝐂</m:t>
                                    </m:r>
                                  </m:e>
                                  <m:sub>
                                    <m:r>
                                      <a:rPr lang="en-IN" sz="1500" b="1" i="1">
                                        <a:effectLst/>
                                        <a:latin typeface="Cambria Math" panose="02040503050406030204" pitchFamily="18" charset="0"/>
                                      </a:rPr>
                                      <m:t>𝐨</m:t>
                                    </m:r>
                                  </m:sub>
                                </m:sSub>
                              </m:oMath>
                            </m:oMathPara>
                          </a14:m>
                          <a:endParaRPr lang="en-IN" sz="1500" b="1" dirty="0">
                            <a:solidFill>
                              <a:srgbClr val="000000"/>
                            </a:solidFill>
                            <a:effectLst/>
                            <a:latin typeface="+mn-lt"/>
                            <a:ea typeface="Calibri"/>
                            <a:cs typeface="Latha"/>
                          </a:endParaRPr>
                        </a:p>
                      </a:txBody>
                      <a:tcPr marL="68580" marR="68580" marT="0" marB="0"/>
                    </a:tc>
                    <a:tc>
                      <a:txBody>
                        <a:bodyPr/>
                        <a:lstStyle/>
                        <a:p>
                          <a:pPr algn="ctr">
                            <a:lnSpc>
                              <a:spcPct val="150000"/>
                            </a:lnSpc>
                            <a:spcAft>
                              <a:spcPts val="0"/>
                            </a:spcAft>
                          </a:pPr>
                          <a:r>
                            <a:rPr lang="en-IN" sz="1500" dirty="0">
                              <a:effectLst/>
                            </a:rPr>
                            <a:t>150µF</a:t>
                          </a:r>
                          <a:endParaRPr lang="en-IN" sz="1500" dirty="0">
                            <a:solidFill>
                              <a:srgbClr val="000000"/>
                            </a:solidFill>
                            <a:effectLst/>
                            <a:latin typeface="+mn-lt"/>
                            <a:ea typeface="Calibri"/>
                            <a:cs typeface="Latha"/>
                          </a:endParaRPr>
                        </a:p>
                      </a:txBody>
                      <a:tcPr marL="68580" marR="68580" marT="0" marB="0"/>
                    </a:tc>
                    <a:extLst>
                      <a:ext uri="{0D108BD9-81ED-4DB2-BD59-A6C34878D82A}">
                        <a16:rowId xmlns:a16="http://schemas.microsoft.com/office/drawing/2014/main" val="10005"/>
                      </a:ext>
                    </a:extLst>
                  </a:tr>
                  <a:tr h="508375">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IN" sz="1500" b="1" i="1">
                                        <a:effectLst/>
                                        <a:latin typeface="Cambria Math" panose="02040503050406030204" pitchFamily="18" charset="0"/>
                                      </a:rPr>
                                    </m:ctrlPr>
                                  </m:sSubPr>
                                  <m:e>
                                    <m:r>
                                      <a:rPr lang="en-IN" sz="1500" b="1" i="1">
                                        <a:effectLst/>
                                        <a:latin typeface="Cambria Math" panose="02040503050406030204" pitchFamily="18" charset="0"/>
                                      </a:rPr>
                                      <m:t>𝐂</m:t>
                                    </m:r>
                                  </m:e>
                                  <m:sub>
                                    <m:r>
                                      <a:rPr lang="en-IN" sz="1500" b="1">
                                        <a:effectLst/>
                                        <a:latin typeface="Cambria Math" panose="02040503050406030204" pitchFamily="18" charset="0"/>
                                      </a:rPr>
                                      <m:t>𝟏</m:t>
                                    </m:r>
                                  </m:sub>
                                </m:sSub>
                              </m:oMath>
                            </m:oMathPara>
                          </a14:m>
                          <a:endParaRPr lang="en-IN" sz="1500" b="1" dirty="0">
                            <a:solidFill>
                              <a:srgbClr val="000000"/>
                            </a:solidFill>
                            <a:effectLst/>
                            <a:latin typeface="+mn-lt"/>
                            <a:ea typeface="Calibri"/>
                            <a:cs typeface="Latha"/>
                          </a:endParaRPr>
                        </a:p>
                      </a:txBody>
                      <a:tcPr marL="68580" marR="68580" marT="0" marB="0"/>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IN" sz="1500" dirty="0">
                              <a:effectLst/>
                            </a:rPr>
                            <a:t>150µF </a:t>
                          </a:r>
                          <a:endParaRPr lang="en-IN" sz="1500" dirty="0">
                            <a:solidFill>
                              <a:srgbClr val="000000"/>
                            </a:solidFill>
                            <a:effectLst/>
                            <a:latin typeface="+mn-lt"/>
                            <a:ea typeface="Calibri"/>
                            <a:cs typeface="Latha"/>
                          </a:endParaRPr>
                        </a:p>
                      </a:txBody>
                      <a:tcPr marL="68580" marR="68580" marT="0" marB="0"/>
                    </a:tc>
                    <a:extLst>
                      <a:ext uri="{0D108BD9-81ED-4DB2-BD59-A6C34878D82A}">
                        <a16:rowId xmlns:a16="http://schemas.microsoft.com/office/drawing/2014/main" val="10006"/>
                      </a:ext>
                    </a:extLst>
                  </a:tr>
                  <a:tr h="508375">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IN" sz="1500" b="1" i="1">
                                        <a:effectLst/>
                                        <a:latin typeface="Cambria Math" panose="02040503050406030204" pitchFamily="18" charset="0"/>
                                      </a:rPr>
                                    </m:ctrlPr>
                                  </m:sSubPr>
                                  <m:e>
                                    <m:r>
                                      <a:rPr lang="en-IN" sz="1500" b="1" i="1">
                                        <a:effectLst/>
                                        <a:latin typeface="Cambria Math" panose="02040503050406030204" pitchFamily="18" charset="0"/>
                                      </a:rPr>
                                      <m:t>𝐂</m:t>
                                    </m:r>
                                  </m:e>
                                  <m:sub>
                                    <m:r>
                                      <a:rPr lang="en-IN" sz="1500" b="1">
                                        <a:effectLst/>
                                        <a:latin typeface="Cambria Math" panose="02040503050406030204" pitchFamily="18" charset="0"/>
                                      </a:rPr>
                                      <m:t>𝟐</m:t>
                                    </m:r>
                                  </m:sub>
                                </m:sSub>
                                <m:r>
                                  <a:rPr lang="en-IN" sz="1500" b="1">
                                    <a:effectLst/>
                                    <a:latin typeface="Cambria Math" panose="02040503050406030204" pitchFamily="18" charset="0"/>
                                  </a:rPr>
                                  <m:t>,</m:t>
                                </m:r>
                                <m:sSub>
                                  <m:sSubPr>
                                    <m:ctrlPr>
                                      <a:rPr lang="en-IN" sz="1500" b="1" i="1">
                                        <a:effectLst/>
                                        <a:latin typeface="Cambria Math" panose="02040503050406030204" pitchFamily="18" charset="0"/>
                                      </a:rPr>
                                    </m:ctrlPr>
                                  </m:sSubPr>
                                  <m:e>
                                    <m:r>
                                      <a:rPr lang="en-IN" sz="1500" b="1" i="1">
                                        <a:effectLst/>
                                        <a:latin typeface="Cambria Math" panose="02040503050406030204" pitchFamily="18" charset="0"/>
                                      </a:rPr>
                                      <m:t>𝐂</m:t>
                                    </m:r>
                                  </m:e>
                                  <m:sub>
                                    <m:r>
                                      <a:rPr lang="en-IN" sz="1500" b="1">
                                        <a:effectLst/>
                                        <a:latin typeface="Cambria Math" panose="02040503050406030204" pitchFamily="18" charset="0"/>
                                      </a:rPr>
                                      <m:t>𝟑</m:t>
                                    </m:r>
                                  </m:sub>
                                </m:sSub>
                              </m:oMath>
                            </m:oMathPara>
                          </a14:m>
                          <a:endParaRPr lang="en-IN" sz="1500" b="1">
                            <a:solidFill>
                              <a:srgbClr val="000000"/>
                            </a:solidFill>
                            <a:effectLst/>
                            <a:latin typeface="+mn-lt"/>
                            <a:ea typeface="Calibri"/>
                            <a:cs typeface="Latha"/>
                          </a:endParaRPr>
                        </a:p>
                      </a:txBody>
                      <a:tcPr marL="68580" marR="68580" marT="0" marB="0"/>
                    </a:tc>
                    <a:tc>
                      <a:txBody>
                        <a:bodyPr/>
                        <a:lstStyle/>
                        <a:p>
                          <a:pPr algn="ctr">
                            <a:lnSpc>
                              <a:spcPct val="150000"/>
                            </a:lnSpc>
                            <a:spcAft>
                              <a:spcPts val="0"/>
                            </a:spcAft>
                          </a:pPr>
                          <a:r>
                            <a:rPr lang="en-IN" sz="1500" dirty="0">
                              <a:effectLst/>
                            </a:rPr>
                            <a:t> 22µF</a:t>
                          </a:r>
                          <a:endParaRPr lang="en-IN" sz="1500" dirty="0">
                            <a:solidFill>
                              <a:srgbClr val="000000"/>
                            </a:solidFill>
                            <a:effectLst/>
                            <a:latin typeface="+mn-lt"/>
                            <a:ea typeface="Calibri"/>
                            <a:cs typeface="Latha"/>
                          </a:endParaRPr>
                        </a:p>
                      </a:txBody>
                      <a:tcPr marL="68580" marR="68580" marT="0" marB="0"/>
                    </a:tc>
                    <a:extLst>
                      <a:ext uri="{0D108BD9-81ED-4DB2-BD59-A6C34878D82A}">
                        <a16:rowId xmlns:a16="http://schemas.microsoft.com/office/drawing/2014/main" val="10007"/>
                      </a:ext>
                    </a:extLst>
                  </a:tr>
                  <a:tr h="455843">
                    <a:tc>
                      <a:txBody>
                        <a:bodyPr/>
                        <a:lstStyle/>
                        <a:p>
                          <a:pPr algn="ctr">
                            <a:lnSpc>
                              <a:spcPct val="150000"/>
                            </a:lnSpc>
                            <a:spcAft>
                              <a:spcPts val="0"/>
                            </a:spcAft>
                          </a:pPr>
                          <a:r>
                            <a:rPr lang="en-IN" sz="1500" b="1" dirty="0">
                              <a:effectLst/>
                            </a:rPr>
                            <a:t>Duty cycle (D)</a:t>
                          </a:r>
                          <a:endParaRPr lang="en-IN" sz="1500" b="1" dirty="0">
                            <a:solidFill>
                              <a:srgbClr val="000000"/>
                            </a:solidFill>
                            <a:effectLst/>
                            <a:latin typeface="+mn-lt"/>
                            <a:ea typeface="Calibri"/>
                            <a:cs typeface="Latha"/>
                          </a:endParaRPr>
                        </a:p>
                      </a:txBody>
                      <a:tcPr marL="68580" marR="68580" marT="0" marB="0"/>
                    </a:tc>
                    <a:tc>
                      <a:txBody>
                        <a:bodyPr/>
                        <a:lstStyle/>
                        <a:p>
                          <a:pPr algn="ctr">
                            <a:lnSpc>
                              <a:spcPct val="150000"/>
                            </a:lnSpc>
                            <a:spcAft>
                              <a:spcPts val="0"/>
                            </a:spcAft>
                          </a:pPr>
                          <a:r>
                            <a:rPr lang="en-IN" sz="1500">
                              <a:effectLst/>
                            </a:rPr>
                            <a:t>0.375</a:t>
                          </a:r>
                          <a:endParaRPr lang="en-IN" sz="1500">
                            <a:solidFill>
                              <a:srgbClr val="000000"/>
                            </a:solidFill>
                            <a:effectLst/>
                            <a:latin typeface="+mn-lt"/>
                            <a:ea typeface="Calibri"/>
                            <a:cs typeface="Latha"/>
                          </a:endParaRPr>
                        </a:p>
                      </a:txBody>
                      <a:tcPr marL="68580" marR="68580" marT="0" marB="0"/>
                    </a:tc>
                    <a:extLst>
                      <a:ext uri="{0D108BD9-81ED-4DB2-BD59-A6C34878D82A}">
                        <a16:rowId xmlns:a16="http://schemas.microsoft.com/office/drawing/2014/main" val="10008"/>
                      </a:ext>
                    </a:extLst>
                  </a:tr>
                  <a:tr h="455843">
                    <a:tc>
                      <a:txBody>
                        <a:bodyPr/>
                        <a:lstStyle/>
                        <a:p>
                          <a:pPr algn="ctr">
                            <a:lnSpc>
                              <a:spcPct val="150000"/>
                            </a:lnSpc>
                            <a:spcAft>
                              <a:spcPts val="0"/>
                            </a:spcAft>
                          </a:pPr>
                          <a:r>
                            <a:rPr lang="en-IN" sz="1500" b="1" dirty="0">
                              <a:effectLst/>
                            </a:rPr>
                            <a:t>Output Voltage(</a:t>
                          </a:r>
                          <a14:m>
                            <m:oMath xmlns:m="http://schemas.openxmlformats.org/officeDocument/2006/math">
                              <m:sSub>
                                <m:sSubPr>
                                  <m:ctrlPr>
                                    <a:rPr lang="en-IN" sz="1500" b="1" i="1">
                                      <a:effectLst/>
                                      <a:latin typeface="Cambria Math" panose="02040503050406030204" pitchFamily="18" charset="0"/>
                                    </a:rPr>
                                  </m:ctrlPr>
                                </m:sSubPr>
                                <m:e>
                                  <m:r>
                                    <a:rPr lang="en-IN" sz="1500" b="1" i="1">
                                      <a:effectLst/>
                                      <a:latin typeface="Cambria Math" panose="02040503050406030204" pitchFamily="18" charset="0"/>
                                    </a:rPr>
                                    <m:t>𝐕</m:t>
                                  </m:r>
                                </m:e>
                                <m:sub>
                                  <m:r>
                                    <a:rPr lang="en-IN" sz="1500" b="1" i="1">
                                      <a:effectLst/>
                                      <a:latin typeface="Cambria Math" panose="02040503050406030204" pitchFamily="18" charset="0"/>
                                    </a:rPr>
                                    <m:t>𝐨𝐮𝐭</m:t>
                                  </m:r>
                                </m:sub>
                              </m:sSub>
                            </m:oMath>
                          </a14:m>
                          <a:r>
                            <a:rPr lang="en-IN" sz="1500" b="1" dirty="0">
                              <a:effectLst/>
                            </a:rPr>
                            <a:t>)</a:t>
                          </a:r>
                          <a:endParaRPr lang="en-IN" sz="1500" b="1" dirty="0">
                            <a:solidFill>
                              <a:srgbClr val="000000"/>
                            </a:solidFill>
                            <a:effectLst/>
                            <a:latin typeface="+mn-lt"/>
                            <a:ea typeface="Calibri"/>
                            <a:cs typeface="Latha"/>
                          </a:endParaRPr>
                        </a:p>
                      </a:txBody>
                      <a:tcPr marL="68580" marR="68580" marT="0" marB="0"/>
                    </a:tc>
                    <a:tc>
                      <a:txBody>
                        <a:bodyPr/>
                        <a:lstStyle/>
                        <a:p>
                          <a:pPr algn="ctr">
                            <a:lnSpc>
                              <a:spcPct val="150000"/>
                            </a:lnSpc>
                            <a:spcAft>
                              <a:spcPts val="0"/>
                            </a:spcAft>
                          </a:pPr>
                          <a:r>
                            <a:rPr lang="en-US" sz="1500" dirty="0">
                              <a:solidFill>
                                <a:srgbClr val="000000"/>
                              </a:solidFill>
                              <a:effectLst/>
                            </a:rPr>
                            <a:t>117.9V</a:t>
                          </a:r>
                          <a:endParaRPr lang="en-IN" sz="1500" dirty="0">
                            <a:solidFill>
                              <a:srgbClr val="000000"/>
                            </a:solidFill>
                            <a:effectLst/>
                            <a:latin typeface="+mn-lt"/>
                            <a:ea typeface="Calibri"/>
                            <a:cs typeface="Latha"/>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2" name="Content Placeholder 3">
                <a:extLst>
                  <a:ext uri="{FF2B5EF4-FFF2-40B4-BE49-F238E27FC236}">
                    <a16:creationId xmlns:a16="http://schemas.microsoft.com/office/drawing/2014/main" id="{E6B24A22-B7AF-5A63-3543-75EE0FEF4CCA}"/>
                  </a:ext>
                </a:extLst>
              </p:cNvPr>
              <p:cNvGraphicFramePr>
                <a:graphicFrameLocks/>
              </p:cNvGraphicFramePr>
              <p:nvPr>
                <p:extLst>
                  <p:ext uri="{D42A27DB-BD31-4B8C-83A1-F6EECF244321}">
                    <p14:modId xmlns:p14="http://schemas.microsoft.com/office/powerpoint/2010/main" val="3007651960"/>
                  </p:ext>
                </p:extLst>
              </p:nvPr>
            </p:nvGraphicFramePr>
            <p:xfrm>
              <a:off x="2842567" y="1509772"/>
              <a:ext cx="6506866" cy="4741735"/>
            </p:xfrm>
            <a:graphic>
              <a:graphicData uri="http://schemas.openxmlformats.org/drawingml/2006/table">
                <a:tbl>
                  <a:tblPr firstRow="1" firstCol="1" bandRow="1">
                    <a:tableStyleId>{5940675A-B579-460E-94D1-54222C63F5DA}</a:tableStyleId>
                  </a:tblPr>
                  <a:tblGrid>
                    <a:gridCol w="3379592">
                      <a:extLst>
                        <a:ext uri="{9D8B030D-6E8A-4147-A177-3AD203B41FA5}">
                          <a16:colId xmlns:a16="http://schemas.microsoft.com/office/drawing/2014/main" val="20000"/>
                        </a:ext>
                      </a:extLst>
                    </a:gridCol>
                    <a:gridCol w="3127274">
                      <a:extLst>
                        <a:ext uri="{9D8B030D-6E8A-4147-A177-3AD203B41FA5}">
                          <a16:colId xmlns:a16="http://schemas.microsoft.com/office/drawing/2014/main" val="20001"/>
                        </a:ext>
                      </a:extLst>
                    </a:gridCol>
                  </a:tblGrid>
                  <a:tr h="481552">
                    <a:tc>
                      <a:txBody>
                        <a:bodyPr/>
                        <a:lstStyle/>
                        <a:p>
                          <a:pPr algn="ctr">
                            <a:lnSpc>
                              <a:spcPct val="150000"/>
                            </a:lnSpc>
                            <a:spcAft>
                              <a:spcPts val="0"/>
                            </a:spcAft>
                          </a:pPr>
                          <a:r>
                            <a:rPr lang="en-IN" sz="2000" b="1" u="dottedHeavy" dirty="0">
                              <a:solidFill>
                                <a:schemeClr val="tx1"/>
                              </a:solidFill>
                              <a:effectLst/>
                            </a:rPr>
                            <a:t>Parameters</a:t>
                          </a:r>
                          <a:endParaRPr lang="en-IN" sz="2000" b="1" dirty="0">
                            <a:solidFill>
                              <a:schemeClr val="tx1"/>
                            </a:solidFill>
                            <a:effectLst/>
                            <a:latin typeface="+mn-lt"/>
                            <a:ea typeface="Calibri"/>
                            <a:cs typeface="Latha"/>
                          </a:endParaRPr>
                        </a:p>
                      </a:txBody>
                      <a:tcPr marL="68580" marR="68580" marT="0" marB="0"/>
                    </a:tc>
                    <a:tc>
                      <a:txBody>
                        <a:bodyPr/>
                        <a:lstStyle/>
                        <a:p>
                          <a:pPr algn="ctr">
                            <a:lnSpc>
                              <a:spcPct val="150000"/>
                            </a:lnSpc>
                            <a:spcAft>
                              <a:spcPts val="0"/>
                            </a:spcAft>
                          </a:pPr>
                          <a:r>
                            <a:rPr lang="en-IN" sz="2000" b="1" u="dottedHeavy" dirty="0">
                              <a:solidFill>
                                <a:schemeClr val="tx1"/>
                              </a:solidFill>
                              <a:effectLst/>
                            </a:rPr>
                            <a:t>Values</a:t>
                          </a:r>
                          <a:endParaRPr lang="en-IN" sz="2000" b="1" dirty="0">
                            <a:solidFill>
                              <a:schemeClr val="tx1"/>
                            </a:solidFill>
                            <a:effectLst/>
                            <a:latin typeface="+mn-lt"/>
                            <a:ea typeface="Calibri"/>
                            <a:cs typeface="Latha"/>
                          </a:endParaRPr>
                        </a:p>
                      </a:txBody>
                      <a:tcPr marL="68580" marR="68580" marT="0" marB="0"/>
                    </a:tc>
                    <a:extLst>
                      <a:ext uri="{0D108BD9-81ED-4DB2-BD59-A6C34878D82A}">
                        <a16:rowId xmlns:a16="http://schemas.microsoft.com/office/drawing/2014/main" val="10000"/>
                      </a:ext>
                    </a:extLst>
                  </a:tr>
                  <a:tr h="455843">
                    <a:tc>
                      <a:txBody>
                        <a:bodyPr/>
                        <a:lstStyle/>
                        <a:p>
                          <a:endParaRPr lang="en-US"/>
                        </a:p>
                      </a:txBody>
                      <a:tcPr marL="68580" marR="68580" marT="0" marB="0">
                        <a:blipFill>
                          <a:blip r:embed="rId2"/>
                          <a:stretch>
                            <a:fillRect l="-180" t="-106667" r="-92793" b="-836000"/>
                          </a:stretch>
                        </a:blipFill>
                      </a:tcPr>
                    </a:tc>
                    <a:tc>
                      <a:txBody>
                        <a:bodyPr/>
                        <a:lstStyle/>
                        <a:p>
                          <a:pPr algn="ctr">
                            <a:lnSpc>
                              <a:spcPct val="150000"/>
                            </a:lnSpc>
                            <a:spcAft>
                              <a:spcPts val="0"/>
                            </a:spcAft>
                          </a:pPr>
                          <a:r>
                            <a:rPr lang="en-US" sz="1500" dirty="0">
                              <a:solidFill>
                                <a:srgbClr val="000000"/>
                              </a:solidFill>
                              <a:effectLst/>
                            </a:rPr>
                            <a:t>10V</a:t>
                          </a:r>
                          <a:endParaRPr lang="en-IN" sz="1500" dirty="0">
                            <a:solidFill>
                              <a:srgbClr val="000000"/>
                            </a:solidFill>
                            <a:effectLst/>
                            <a:latin typeface="+mn-lt"/>
                            <a:ea typeface="Calibri"/>
                            <a:cs typeface="Latha"/>
                          </a:endParaRPr>
                        </a:p>
                      </a:txBody>
                      <a:tcPr marL="68580" marR="68580" marT="0" marB="0"/>
                    </a:tc>
                    <a:extLst>
                      <a:ext uri="{0D108BD9-81ED-4DB2-BD59-A6C34878D82A}">
                        <a16:rowId xmlns:a16="http://schemas.microsoft.com/office/drawing/2014/main" val="10001"/>
                      </a:ext>
                    </a:extLst>
                  </a:tr>
                  <a:tr h="455843">
                    <a:tc>
                      <a:txBody>
                        <a:bodyPr/>
                        <a:lstStyle/>
                        <a:p>
                          <a:pPr algn="ctr">
                            <a:lnSpc>
                              <a:spcPct val="150000"/>
                            </a:lnSpc>
                            <a:spcAft>
                              <a:spcPts val="0"/>
                            </a:spcAft>
                          </a:pPr>
                          <a:r>
                            <a:rPr lang="en-IN" sz="1500" b="1" dirty="0">
                              <a:effectLst/>
                            </a:rPr>
                            <a:t>Load Resistance (R)</a:t>
                          </a:r>
                          <a:endParaRPr lang="en-IN" sz="1500" b="1" dirty="0">
                            <a:solidFill>
                              <a:srgbClr val="000000"/>
                            </a:solidFill>
                            <a:effectLst/>
                            <a:latin typeface="+mn-lt"/>
                            <a:ea typeface="Calibri"/>
                            <a:cs typeface="Latha"/>
                          </a:endParaRPr>
                        </a:p>
                      </a:txBody>
                      <a:tcPr marL="68580" marR="68580" marT="0" marB="0"/>
                    </a:tc>
                    <a:tc>
                      <a:txBody>
                        <a:bodyPr/>
                        <a:lstStyle/>
                        <a:p>
                          <a:pPr algn="ctr">
                            <a:lnSpc>
                              <a:spcPct val="150000"/>
                            </a:lnSpc>
                            <a:spcAft>
                              <a:spcPts val="0"/>
                            </a:spcAft>
                          </a:pPr>
                          <a:r>
                            <a:rPr lang="en-IN" sz="1500">
                              <a:effectLst/>
                            </a:rPr>
                            <a:t>800 Ω</a:t>
                          </a:r>
                          <a:endParaRPr lang="en-IN" sz="1500">
                            <a:solidFill>
                              <a:srgbClr val="000000"/>
                            </a:solidFill>
                            <a:effectLst/>
                            <a:latin typeface="+mn-lt"/>
                            <a:ea typeface="Calibri"/>
                            <a:cs typeface="Latha"/>
                          </a:endParaRPr>
                        </a:p>
                      </a:txBody>
                      <a:tcPr marL="68580" marR="68580" marT="0" marB="0"/>
                    </a:tc>
                    <a:extLst>
                      <a:ext uri="{0D108BD9-81ED-4DB2-BD59-A6C34878D82A}">
                        <a16:rowId xmlns:a16="http://schemas.microsoft.com/office/drawing/2014/main" val="10002"/>
                      </a:ext>
                    </a:extLst>
                  </a:tr>
                  <a:tr h="455843">
                    <a:tc>
                      <a:txBody>
                        <a:bodyPr/>
                        <a:lstStyle/>
                        <a:p>
                          <a:endParaRPr lang="en-US"/>
                        </a:p>
                      </a:txBody>
                      <a:tcPr marL="68580" marR="68580" marT="0" marB="0">
                        <a:blipFill>
                          <a:blip r:embed="rId2"/>
                          <a:stretch>
                            <a:fillRect l="-180" t="-306667" r="-92793" b="-636000"/>
                          </a:stretch>
                        </a:blipFill>
                      </a:tcPr>
                    </a:tc>
                    <a:tc>
                      <a:txBody>
                        <a:bodyPr/>
                        <a:lstStyle/>
                        <a:p>
                          <a:pPr algn="ctr">
                            <a:lnSpc>
                              <a:spcPct val="150000"/>
                            </a:lnSpc>
                            <a:spcAft>
                              <a:spcPts val="0"/>
                            </a:spcAft>
                          </a:pPr>
                          <a:r>
                            <a:rPr lang="en-IN" sz="1500" dirty="0">
                              <a:effectLst/>
                            </a:rPr>
                            <a:t> 100KHz</a:t>
                          </a:r>
                          <a:endParaRPr lang="en-IN" sz="1500" dirty="0">
                            <a:solidFill>
                              <a:srgbClr val="000000"/>
                            </a:solidFill>
                            <a:effectLst/>
                            <a:latin typeface="+mn-lt"/>
                            <a:ea typeface="Calibri"/>
                            <a:cs typeface="Latha"/>
                          </a:endParaRPr>
                        </a:p>
                      </a:txBody>
                      <a:tcPr marL="68580" marR="68580" marT="0" marB="0"/>
                    </a:tc>
                    <a:extLst>
                      <a:ext uri="{0D108BD9-81ED-4DB2-BD59-A6C34878D82A}">
                        <a16:rowId xmlns:a16="http://schemas.microsoft.com/office/drawing/2014/main" val="10003"/>
                      </a:ext>
                    </a:extLst>
                  </a:tr>
                  <a:tr h="455843">
                    <a:tc>
                      <a:txBody>
                        <a:bodyPr/>
                        <a:lstStyle/>
                        <a:p>
                          <a:pPr algn="ctr">
                            <a:lnSpc>
                              <a:spcPct val="150000"/>
                            </a:lnSpc>
                            <a:spcAft>
                              <a:spcPts val="0"/>
                            </a:spcAft>
                          </a:pPr>
                          <a:r>
                            <a:rPr lang="en-IN" sz="1500" b="1" dirty="0">
                              <a:effectLst/>
                            </a:rPr>
                            <a:t>Turns-Ratio (N)</a:t>
                          </a:r>
                          <a:endParaRPr lang="en-IN" sz="1500" b="1" dirty="0">
                            <a:solidFill>
                              <a:srgbClr val="000000"/>
                            </a:solidFill>
                            <a:effectLst/>
                            <a:latin typeface="+mn-lt"/>
                            <a:ea typeface="Calibri"/>
                            <a:cs typeface="Latha"/>
                          </a:endParaRPr>
                        </a:p>
                      </a:txBody>
                      <a:tcPr marL="68580" marR="68580" marT="0" marB="0"/>
                    </a:tc>
                    <a:tc>
                      <a:txBody>
                        <a:bodyPr/>
                        <a:lstStyle/>
                        <a:p>
                          <a:pPr algn="ctr">
                            <a:lnSpc>
                              <a:spcPct val="150000"/>
                            </a:lnSpc>
                            <a:spcAft>
                              <a:spcPts val="0"/>
                            </a:spcAft>
                          </a:pPr>
                          <a:r>
                            <a:rPr lang="en-IN" sz="1500" dirty="0">
                              <a:effectLst/>
                            </a:rPr>
                            <a:t>1</a:t>
                          </a:r>
                          <a:endParaRPr lang="en-IN" sz="1500" dirty="0">
                            <a:solidFill>
                              <a:srgbClr val="000000"/>
                            </a:solidFill>
                            <a:effectLst/>
                            <a:latin typeface="+mn-lt"/>
                            <a:ea typeface="Calibri"/>
                            <a:cs typeface="Latha"/>
                          </a:endParaRPr>
                        </a:p>
                      </a:txBody>
                      <a:tcPr marL="68580" marR="68580" marT="0" marB="0"/>
                    </a:tc>
                    <a:extLst>
                      <a:ext uri="{0D108BD9-81ED-4DB2-BD59-A6C34878D82A}">
                        <a16:rowId xmlns:a16="http://schemas.microsoft.com/office/drawing/2014/main" val="10004"/>
                      </a:ext>
                    </a:extLst>
                  </a:tr>
                  <a:tr h="508375">
                    <a:tc>
                      <a:txBody>
                        <a:bodyPr/>
                        <a:lstStyle/>
                        <a:p>
                          <a:endParaRPr lang="en-US"/>
                        </a:p>
                      </a:txBody>
                      <a:tcPr marL="68580" marR="68580" marT="0" marB="0">
                        <a:blipFill>
                          <a:blip r:embed="rId2"/>
                          <a:stretch>
                            <a:fillRect l="-180" t="-457831" r="-92793" b="-384337"/>
                          </a:stretch>
                        </a:blipFill>
                      </a:tcPr>
                    </a:tc>
                    <a:tc>
                      <a:txBody>
                        <a:bodyPr/>
                        <a:lstStyle/>
                        <a:p>
                          <a:pPr algn="ctr">
                            <a:lnSpc>
                              <a:spcPct val="150000"/>
                            </a:lnSpc>
                            <a:spcAft>
                              <a:spcPts val="0"/>
                            </a:spcAft>
                          </a:pPr>
                          <a:r>
                            <a:rPr lang="en-IN" sz="1500" dirty="0">
                              <a:effectLst/>
                            </a:rPr>
                            <a:t>150µF</a:t>
                          </a:r>
                          <a:endParaRPr lang="en-IN" sz="1500" dirty="0">
                            <a:solidFill>
                              <a:srgbClr val="000000"/>
                            </a:solidFill>
                            <a:effectLst/>
                            <a:latin typeface="+mn-lt"/>
                            <a:ea typeface="Calibri"/>
                            <a:cs typeface="Latha"/>
                          </a:endParaRPr>
                        </a:p>
                      </a:txBody>
                      <a:tcPr marL="68580" marR="68580" marT="0" marB="0"/>
                    </a:tc>
                    <a:extLst>
                      <a:ext uri="{0D108BD9-81ED-4DB2-BD59-A6C34878D82A}">
                        <a16:rowId xmlns:a16="http://schemas.microsoft.com/office/drawing/2014/main" val="10005"/>
                      </a:ext>
                    </a:extLst>
                  </a:tr>
                  <a:tr h="508375">
                    <a:tc>
                      <a:txBody>
                        <a:bodyPr/>
                        <a:lstStyle/>
                        <a:p>
                          <a:endParaRPr lang="en-US"/>
                        </a:p>
                      </a:txBody>
                      <a:tcPr marL="68580" marR="68580" marT="0" marB="0">
                        <a:blipFill>
                          <a:blip r:embed="rId2"/>
                          <a:stretch>
                            <a:fillRect l="-180" t="-551190" r="-92793" b="-279762"/>
                          </a:stretch>
                        </a:blip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IN" sz="1500" dirty="0">
                              <a:effectLst/>
                            </a:rPr>
                            <a:t>150µF </a:t>
                          </a:r>
                          <a:endParaRPr lang="en-IN" sz="1500" dirty="0">
                            <a:solidFill>
                              <a:srgbClr val="000000"/>
                            </a:solidFill>
                            <a:effectLst/>
                            <a:latin typeface="+mn-lt"/>
                            <a:ea typeface="Calibri"/>
                            <a:cs typeface="Latha"/>
                          </a:endParaRPr>
                        </a:p>
                      </a:txBody>
                      <a:tcPr marL="68580" marR="68580" marT="0" marB="0"/>
                    </a:tc>
                    <a:extLst>
                      <a:ext uri="{0D108BD9-81ED-4DB2-BD59-A6C34878D82A}">
                        <a16:rowId xmlns:a16="http://schemas.microsoft.com/office/drawing/2014/main" val="10006"/>
                      </a:ext>
                    </a:extLst>
                  </a:tr>
                  <a:tr h="508375">
                    <a:tc>
                      <a:txBody>
                        <a:bodyPr/>
                        <a:lstStyle/>
                        <a:p>
                          <a:endParaRPr lang="en-US"/>
                        </a:p>
                      </a:txBody>
                      <a:tcPr marL="68580" marR="68580" marT="0" marB="0">
                        <a:blipFill>
                          <a:blip r:embed="rId2"/>
                          <a:stretch>
                            <a:fillRect l="-180" t="-659036" r="-92793" b="-183133"/>
                          </a:stretch>
                        </a:blipFill>
                      </a:tcPr>
                    </a:tc>
                    <a:tc>
                      <a:txBody>
                        <a:bodyPr/>
                        <a:lstStyle/>
                        <a:p>
                          <a:pPr algn="ctr">
                            <a:lnSpc>
                              <a:spcPct val="150000"/>
                            </a:lnSpc>
                            <a:spcAft>
                              <a:spcPts val="0"/>
                            </a:spcAft>
                          </a:pPr>
                          <a:r>
                            <a:rPr lang="en-IN" sz="1500" dirty="0">
                              <a:effectLst/>
                            </a:rPr>
                            <a:t> 22µF</a:t>
                          </a:r>
                          <a:endParaRPr lang="en-IN" sz="1500" dirty="0">
                            <a:solidFill>
                              <a:srgbClr val="000000"/>
                            </a:solidFill>
                            <a:effectLst/>
                            <a:latin typeface="+mn-lt"/>
                            <a:ea typeface="Calibri"/>
                            <a:cs typeface="Latha"/>
                          </a:endParaRPr>
                        </a:p>
                      </a:txBody>
                      <a:tcPr marL="68580" marR="68580" marT="0" marB="0"/>
                    </a:tc>
                    <a:extLst>
                      <a:ext uri="{0D108BD9-81ED-4DB2-BD59-A6C34878D82A}">
                        <a16:rowId xmlns:a16="http://schemas.microsoft.com/office/drawing/2014/main" val="10007"/>
                      </a:ext>
                    </a:extLst>
                  </a:tr>
                  <a:tr h="455843">
                    <a:tc>
                      <a:txBody>
                        <a:bodyPr/>
                        <a:lstStyle/>
                        <a:p>
                          <a:pPr algn="ctr">
                            <a:lnSpc>
                              <a:spcPct val="150000"/>
                            </a:lnSpc>
                            <a:spcAft>
                              <a:spcPts val="0"/>
                            </a:spcAft>
                          </a:pPr>
                          <a:r>
                            <a:rPr lang="en-IN" sz="1500" b="1" dirty="0">
                              <a:effectLst/>
                            </a:rPr>
                            <a:t>Duty cycle (D)</a:t>
                          </a:r>
                          <a:endParaRPr lang="en-IN" sz="1500" b="1" dirty="0">
                            <a:solidFill>
                              <a:srgbClr val="000000"/>
                            </a:solidFill>
                            <a:effectLst/>
                            <a:latin typeface="+mn-lt"/>
                            <a:ea typeface="Calibri"/>
                            <a:cs typeface="Latha"/>
                          </a:endParaRPr>
                        </a:p>
                      </a:txBody>
                      <a:tcPr marL="68580" marR="68580" marT="0" marB="0"/>
                    </a:tc>
                    <a:tc>
                      <a:txBody>
                        <a:bodyPr/>
                        <a:lstStyle/>
                        <a:p>
                          <a:pPr algn="ctr">
                            <a:lnSpc>
                              <a:spcPct val="150000"/>
                            </a:lnSpc>
                            <a:spcAft>
                              <a:spcPts val="0"/>
                            </a:spcAft>
                          </a:pPr>
                          <a:r>
                            <a:rPr lang="en-IN" sz="1500">
                              <a:effectLst/>
                            </a:rPr>
                            <a:t>0.375</a:t>
                          </a:r>
                          <a:endParaRPr lang="en-IN" sz="1500">
                            <a:solidFill>
                              <a:srgbClr val="000000"/>
                            </a:solidFill>
                            <a:effectLst/>
                            <a:latin typeface="+mn-lt"/>
                            <a:ea typeface="Calibri"/>
                            <a:cs typeface="Latha"/>
                          </a:endParaRPr>
                        </a:p>
                      </a:txBody>
                      <a:tcPr marL="68580" marR="68580" marT="0" marB="0"/>
                    </a:tc>
                    <a:extLst>
                      <a:ext uri="{0D108BD9-81ED-4DB2-BD59-A6C34878D82A}">
                        <a16:rowId xmlns:a16="http://schemas.microsoft.com/office/drawing/2014/main" val="10008"/>
                      </a:ext>
                    </a:extLst>
                  </a:tr>
                  <a:tr h="455843">
                    <a:tc>
                      <a:txBody>
                        <a:bodyPr/>
                        <a:lstStyle/>
                        <a:p>
                          <a:endParaRPr lang="en-US"/>
                        </a:p>
                      </a:txBody>
                      <a:tcPr marL="68580" marR="68580" marT="0" marB="0">
                        <a:blipFill>
                          <a:blip r:embed="rId2"/>
                          <a:stretch>
                            <a:fillRect l="-180" t="-940000" r="-92793" b="-2667"/>
                          </a:stretch>
                        </a:blipFill>
                      </a:tcPr>
                    </a:tc>
                    <a:tc>
                      <a:txBody>
                        <a:bodyPr/>
                        <a:lstStyle/>
                        <a:p>
                          <a:pPr algn="ctr">
                            <a:lnSpc>
                              <a:spcPct val="150000"/>
                            </a:lnSpc>
                            <a:spcAft>
                              <a:spcPts val="0"/>
                            </a:spcAft>
                          </a:pPr>
                          <a:r>
                            <a:rPr lang="en-US" sz="1500" dirty="0">
                              <a:solidFill>
                                <a:srgbClr val="000000"/>
                              </a:solidFill>
                              <a:effectLst/>
                            </a:rPr>
                            <a:t>117.9V</a:t>
                          </a:r>
                          <a:endParaRPr lang="en-IN" sz="1500" dirty="0">
                            <a:solidFill>
                              <a:srgbClr val="000000"/>
                            </a:solidFill>
                            <a:effectLst/>
                            <a:latin typeface="+mn-lt"/>
                            <a:ea typeface="Calibri"/>
                            <a:cs typeface="Latha"/>
                          </a:endParaRPr>
                        </a:p>
                      </a:txBody>
                      <a:tcPr marL="68580" marR="68580" marT="0" marB="0"/>
                    </a:tc>
                    <a:extLst>
                      <a:ext uri="{0D108BD9-81ED-4DB2-BD59-A6C34878D82A}">
                        <a16:rowId xmlns:a16="http://schemas.microsoft.com/office/drawing/2014/main" val="10010"/>
                      </a:ext>
                    </a:extLst>
                  </a:tr>
                </a:tbl>
              </a:graphicData>
            </a:graphic>
          </p:graphicFrame>
        </mc:Fallback>
      </mc:AlternateContent>
      <p:sp>
        <p:nvSpPr>
          <p:cNvPr id="4" name="TextBox 3">
            <a:extLst>
              <a:ext uri="{FF2B5EF4-FFF2-40B4-BE49-F238E27FC236}">
                <a16:creationId xmlns:a16="http://schemas.microsoft.com/office/drawing/2014/main" id="{19D838EA-7858-3DD0-1D40-15799C6CB24B}"/>
              </a:ext>
            </a:extLst>
          </p:cNvPr>
          <p:cNvSpPr txBox="1"/>
          <p:nvPr/>
        </p:nvSpPr>
        <p:spPr>
          <a:xfrm>
            <a:off x="2618631" y="839762"/>
            <a:ext cx="6954737" cy="369332"/>
          </a:xfrm>
          <a:prstGeom prst="rect">
            <a:avLst/>
          </a:prstGeom>
          <a:noFill/>
        </p:spPr>
        <p:txBody>
          <a:bodyPr wrap="square">
            <a:spAutoFit/>
          </a:bodyPr>
          <a:lstStyle/>
          <a:p>
            <a:r>
              <a:rPr kumimoji="0" lang="en-US" b="0" i="0" u="none" strike="noStrike" cap="none" normalizeH="0" baseline="0" dirty="0">
                <a:ln>
                  <a:noFill/>
                </a:ln>
                <a:solidFill>
                  <a:schemeClr val="tx1"/>
                </a:solidFill>
                <a:effectLst/>
                <a:ea typeface="Calibri" pitchFamily="34" charset="0"/>
                <a:cs typeface="Times New Roman" pitchFamily="18" charset="0"/>
              </a:rPr>
              <a:t>The parameters used for simulation are given Tabulation shown below. </a:t>
            </a:r>
            <a:endParaRPr lang="en-IN" dirty="0"/>
          </a:p>
        </p:txBody>
      </p:sp>
    </p:spTree>
    <p:extLst>
      <p:ext uri="{BB962C8B-B14F-4D97-AF65-F5344CB8AC3E}">
        <p14:creationId xmlns:p14="http://schemas.microsoft.com/office/powerpoint/2010/main" val="2315160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F79E97-75D4-A7A0-F3E3-17416D9790ED}"/>
              </a:ext>
            </a:extLst>
          </p:cNvPr>
          <p:cNvSpPr txBox="1"/>
          <p:nvPr/>
        </p:nvSpPr>
        <p:spPr>
          <a:xfrm>
            <a:off x="776748" y="306511"/>
            <a:ext cx="10137057" cy="646331"/>
          </a:xfrm>
          <a:prstGeom prst="rect">
            <a:avLst/>
          </a:prstGeom>
          <a:noFill/>
        </p:spPr>
        <p:txBody>
          <a:bodyPr wrap="square" rtlCol="0">
            <a:spAutoFit/>
          </a:bodyPr>
          <a:lstStyle/>
          <a:p>
            <a:r>
              <a:rPr lang="en-US" sz="3600" dirty="0"/>
              <a:t>SIMULATION RESULT </a:t>
            </a:r>
            <a:r>
              <a:rPr lang="en-US" sz="2000" dirty="0"/>
              <a:t>(PHASE-I)</a:t>
            </a:r>
            <a:endParaRPr lang="en-IN" sz="2000" dirty="0"/>
          </a:p>
        </p:txBody>
      </p:sp>
      <p:sp>
        <p:nvSpPr>
          <p:cNvPr id="4" name="TextBox 3">
            <a:extLst>
              <a:ext uri="{FF2B5EF4-FFF2-40B4-BE49-F238E27FC236}">
                <a16:creationId xmlns:a16="http://schemas.microsoft.com/office/drawing/2014/main" id="{24BB055A-75A5-865B-1285-03D05965173E}"/>
              </a:ext>
            </a:extLst>
          </p:cNvPr>
          <p:cNvSpPr txBox="1"/>
          <p:nvPr/>
        </p:nvSpPr>
        <p:spPr>
          <a:xfrm>
            <a:off x="944257" y="1131406"/>
            <a:ext cx="6566885"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INPUT VOLTAGE TO THE PROPOSED CONVERTER</a:t>
            </a:r>
            <a:endParaRPr lang="en-IN" sz="20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D482938-0ECB-7CCE-FE54-69DF4542794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315264" y="1500738"/>
            <a:ext cx="9060024" cy="3651250"/>
          </a:xfrm>
          <a:prstGeom prst="rect">
            <a:avLst/>
          </a:prstGeom>
        </p:spPr>
      </p:pic>
    </p:spTree>
    <p:extLst>
      <p:ext uri="{BB962C8B-B14F-4D97-AF65-F5344CB8AC3E}">
        <p14:creationId xmlns:p14="http://schemas.microsoft.com/office/powerpoint/2010/main" val="2823456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DB301B-F365-A055-94D6-5C20C5601B46}"/>
              </a:ext>
            </a:extLst>
          </p:cNvPr>
          <p:cNvSpPr txBox="1"/>
          <p:nvPr/>
        </p:nvSpPr>
        <p:spPr>
          <a:xfrm>
            <a:off x="849397" y="758141"/>
            <a:ext cx="8313264"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OUTPUT  VOLTAGE TO THE PROPOSED CONVERTER</a:t>
            </a:r>
            <a:endParaRPr lang="en-IN" sz="2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CA00CD4-BA4A-4C08-2E43-9207842C523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623527" y="1733225"/>
            <a:ext cx="8388220" cy="3893133"/>
          </a:xfrm>
          <a:prstGeom prst="rect">
            <a:avLst/>
          </a:prstGeom>
        </p:spPr>
      </p:pic>
    </p:spTree>
    <p:extLst>
      <p:ext uri="{BB962C8B-B14F-4D97-AF65-F5344CB8AC3E}">
        <p14:creationId xmlns:p14="http://schemas.microsoft.com/office/powerpoint/2010/main" val="3763478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DB5384-3FEB-90BB-34E9-4744B9B2DC64}"/>
              </a:ext>
            </a:extLst>
          </p:cNvPr>
          <p:cNvSpPr txBox="1"/>
          <p:nvPr/>
        </p:nvSpPr>
        <p:spPr>
          <a:xfrm>
            <a:off x="757645" y="896568"/>
            <a:ext cx="7229359"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OUTPUT CURRENT TO THE PROPOSED COVERTER</a:t>
            </a:r>
            <a:endParaRPr lang="en-IN" sz="2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E5D2165-9858-0A13-C089-AF6B101FC5A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110343" y="1730634"/>
            <a:ext cx="9125339" cy="4035684"/>
          </a:xfrm>
          <a:prstGeom prst="rect">
            <a:avLst/>
          </a:prstGeom>
        </p:spPr>
      </p:pic>
    </p:spTree>
    <p:extLst>
      <p:ext uri="{BB962C8B-B14F-4D97-AF65-F5344CB8AC3E}">
        <p14:creationId xmlns:p14="http://schemas.microsoft.com/office/powerpoint/2010/main" val="3971160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4574DC-B372-6367-9530-A9C986EA5BDD}"/>
              </a:ext>
            </a:extLst>
          </p:cNvPr>
          <p:cNvSpPr txBox="1"/>
          <p:nvPr/>
        </p:nvSpPr>
        <p:spPr>
          <a:xfrm>
            <a:off x="894184" y="2143151"/>
            <a:ext cx="10030407" cy="2540888"/>
          </a:xfrm>
          <a:prstGeom prst="rect">
            <a:avLst/>
          </a:prstGeom>
          <a:noFill/>
        </p:spPr>
        <p:txBody>
          <a:bodyPr wrap="square">
            <a:spAutoFit/>
          </a:bodyPr>
          <a:lstStyle/>
          <a:p>
            <a:pPr algn="just">
              <a:lnSpc>
                <a:spcPct val="150000"/>
              </a:lnSpc>
            </a:pPr>
            <a:r>
              <a:rPr lang="en-IN" sz="1800" dirty="0">
                <a:effectLst/>
                <a:latin typeface="Times New Roman" panose="02020603050405020304" pitchFamily="18" charset="0"/>
                <a:ea typeface="SimSun" panose="02010600030101010101" pitchFamily="2" charset="-122"/>
              </a:rPr>
              <a:t>	The dual switch coupled inductor-based DC to DC converter has been successfully designed to convert an input voltage of 10V to an output voltage of 117.9V with a gain of 12%. The converter utilizes two switches, coupled inductors, and a capacitors to achieve high efficiency and low output ripple. The design process involved selecting appropriate components and ensuring the stability and performance of the converter through simulation. The converter has demonstrated excellent performance with high efficiency, low output ripple, and fast transient response. </a:t>
            </a:r>
            <a:endParaRPr lang="en-IN" dirty="0"/>
          </a:p>
        </p:txBody>
      </p:sp>
      <p:sp>
        <p:nvSpPr>
          <p:cNvPr id="5" name="TextBox 4">
            <a:extLst>
              <a:ext uri="{FF2B5EF4-FFF2-40B4-BE49-F238E27FC236}">
                <a16:creationId xmlns:a16="http://schemas.microsoft.com/office/drawing/2014/main" id="{9C0AD674-F442-6870-FBAA-DFC99B636590}"/>
              </a:ext>
            </a:extLst>
          </p:cNvPr>
          <p:cNvSpPr txBox="1"/>
          <p:nvPr/>
        </p:nvSpPr>
        <p:spPr>
          <a:xfrm>
            <a:off x="1555880" y="829988"/>
            <a:ext cx="6097554" cy="498663"/>
          </a:xfrm>
          <a:prstGeom prst="rect">
            <a:avLst/>
          </a:prstGeom>
          <a:noFill/>
        </p:spPr>
        <p:txBody>
          <a:bodyPr wrap="square">
            <a:spAutoFit/>
          </a:bodyPr>
          <a:lstStyle/>
          <a:p>
            <a:pPr algn="l">
              <a:lnSpc>
                <a:spcPct val="150000"/>
              </a:lnSpc>
              <a:spcBef>
                <a:spcPts val="200"/>
              </a:spcBef>
            </a:pPr>
            <a:r>
              <a:rPr lang="en-IN" sz="2000" b="1" dirty="0">
                <a:solidFill>
                  <a:srgbClr val="000000"/>
                </a:solidFill>
                <a:effectLst/>
                <a:latin typeface="Times New Roman" panose="02020603050405020304" pitchFamily="18" charset="0"/>
                <a:ea typeface="SimSun" panose="02010600030101010101" pitchFamily="2" charset="-122"/>
                <a:cs typeface="Latha" panose="020B0604020202020204" pitchFamily="34" charset="0"/>
              </a:rPr>
              <a:t> SIMULATION CONCLUSION</a:t>
            </a:r>
          </a:p>
        </p:txBody>
      </p:sp>
    </p:spTree>
    <p:extLst>
      <p:ext uri="{BB962C8B-B14F-4D97-AF65-F5344CB8AC3E}">
        <p14:creationId xmlns:p14="http://schemas.microsoft.com/office/powerpoint/2010/main" val="578342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E0107-189E-C766-34A3-48CEE4092050}"/>
              </a:ext>
            </a:extLst>
          </p:cNvPr>
          <p:cNvSpPr>
            <a:spLocks noGrp="1"/>
          </p:cNvSpPr>
          <p:nvPr>
            <p:ph type="title"/>
          </p:nvPr>
        </p:nvSpPr>
        <p:spPr>
          <a:xfrm>
            <a:off x="754237" y="410551"/>
            <a:ext cx="7820595" cy="684221"/>
          </a:xfrm>
        </p:spPr>
        <p:txBody>
          <a:bodyPr vert="horz" lIns="91440" tIns="45720" rIns="91440" bIns="45720" rtlCol="0" anchor="ctr">
            <a:normAutofit/>
          </a:bodyPr>
          <a:lstStyle/>
          <a:p>
            <a:pPr algn="just"/>
            <a:r>
              <a:rPr lang="en-US" sz="3600" dirty="0">
                <a:latin typeface="+mn-lt"/>
              </a:rPr>
              <a:t>HARDWARE IMPLEMENTATION </a:t>
            </a:r>
            <a:endParaRPr lang="en-US" sz="2000" dirty="0">
              <a:latin typeface="+mn-lt"/>
            </a:endParaRPr>
          </a:p>
        </p:txBody>
      </p:sp>
      <p:sp>
        <p:nvSpPr>
          <p:cNvPr id="14" name="TextBox 13">
            <a:extLst>
              <a:ext uri="{FF2B5EF4-FFF2-40B4-BE49-F238E27FC236}">
                <a16:creationId xmlns:a16="http://schemas.microsoft.com/office/drawing/2014/main" id="{AB6A74B9-B00E-280B-FF51-68029119E752}"/>
              </a:ext>
            </a:extLst>
          </p:cNvPr>
          <p:cNvSpPr txBox="1"/>
          <p:nvPr/>
        </p:nvSpPr>
        <p:spPr>
          <a:xfrm>
            <a:off x="2939143" y="5924877"/>
            <a:ext cx="5705293" cy="401277"/>
          </a:xfrm>
          <a:prstGeom prst="rect">
            <a:avLst/>
          </a:prstGeom>
          <a:solidFill>
            <a:schemeClr val="bg1">
              <a:alpha val="50000"/>
            </a:schemeClr>
          </a:solidFill>
          <a:ln>
            <a:noFill/>
          </a:ln>
        </p:spPr>
        <p:txBody>
          <a:bodyPr wrap="square" rtlCol="0">
            <a:noAutofit/>
          </a:bodyPr>
          <a:lstStyle/>
          <a:p>
            <a:pPr algn="ctr">
              <a:spcAft>
                <a:spcPts val="600"/>
              </a:spcAft>
            </a:pPr>
            <a:r>
              <a:rPr lang="en-US" dirty="0"/>
              <a:t>BLOCK DIAGRAM OF THE PROPOSED CONVERTER</a:t>
            </a:r>
            <a:endParaRPr lang="en-IN" dirty="0"/>
          </a:p>
        </p:txBody>
      </p:sp>
      <p:pic>
        <p:nvPicPr>
          <p:cNvPr id="8" name="Content Placeholder 7">
            <a:extLst>
              <a:ext uri="{FF2B5EF4-FFF2-40B4-BE49-F238E27FC236}">
                <a16:creationId xmlns:a16="http://schemas.microsoft.com/office/drawing/2014/main" id="{0CCB28B3-237D-438C-F47B-64EEF78D349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482" t="26623" r="9940" b="10759"/>
          <a:stretch/>
        </p:blipFill>
        <p:spPr>
          <a:xfrm>
            <a:off x="2341983" y="1469571"/>
            <a:ext cx="9255590" cy="4012163"/>
          </a:xfrm>
        </p:spPr>
      </p:pic>
      <p:sp>
        <p:nvSpPr>
          <p:cNvPr id="3" name="Rectangle 2">
            <a:extLst>
              <a:ext uri="{FF2B5EF4-FFF2-40B4-BE49-F238E27FC236}">
                <a16:creationId xmlns:a16="http://schemas.microsoft.com/office/drawing/2014/main" id="{193AD685-504C-2259-B5F1-BF17CCCCCE62}"/>
              </a:ext>
            </a:extLst>
          </p:cNvPr>
          <p:cNvSpPr/>
          <p:nvPr/>
        </p:nvSpPr>
        <p:spPr>
          <a:xfrm>
            <a:off x="793102" y="1847461"/>
            <a:ext cx="1987420" cy="858417"/>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ysClr val="windowText" lastClr="000000"/>
                </a:solidFill>
                <a:latin typeface="Times New Roman" panose="02020603050405020304" pitchFamily="18" charset="0"/>
                <a:cs typeface="Times New Roman" panose="02020603050405020304" pitchFamily="18" charset="0"/>
              </a:rPr>
              <a:t>AC TO DC</a:t>
            </a:r>
          </a:p>
          <a:p>
            <a:pPr algn="ctr"/>
            <a:r>
              <a:rPr lang="en-US" b="1" dirty="0">
                <a:solidFill>
                  <a:sysClr val="windowText" lastClr="000000"/>
                </a:solidFill>
                <a:latin typeface="Times New Roman" panose="02020603050405020304" pitchFamily="18" charset="0"/>
                <a:cs typeface="Times New Roman" panose="02020603050405020304" pitchFamily="18" charset="0"/>
              </a:rPr>
              <a:t>CONVERTER</a:t>
            </a:r>
            <a:endParaRPr lang="en-IN" b="1" dirty="0">
              <a:solidFill>
                <a:sysClr val="windowText" lastClr="000000"/>
              </a:solidFill>
              <a:latin typeface="Times New Roman" panose="02020603050405020304" pitchFamily="18" charset="0"/>
              <a:cs typeface="Times New Roman" panose="02020603050405020304" pitchFamily="18" charset="0"/>
            </a:endParaRPr>
          </a:p>
        </p:txBody>
      </p:sp>
      <p:cxnSp>
        <p:nvCxnSpPr>
          <p:cNvPr id="5" name="Straight Arrow Connector 4">
            <a:extLst>
              <a:ext uri="{FF2B5EF4-FFF2-40B4-BE49-F238E27FC236}">
                <a16:creationId xmlns:a16="http://schemas.microsoft.com/office/drawing/2014/main" id="{CC5922B9-BB90-27CA-B190-67D2EF2DC949}"/>
              </a:ext>
            </a:extLst>
          </p:cNvPr>
          <p:cNvCxnSpPr>
            <a:stCxn id="3" idx="3"/>
          </p:cNvCxnSpPr>
          <p:nvPr/>
        </p:nvCxnSpPr>
        <p:spPr>
          <a:xfrm flipV="1">
            <a:off x="2780522" y="2276669"/>
            <a:ext cx="55983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Rectangle 5">
            <a:extLst>
              <a:ext uri="{FF2B5EF4-FFF2-40B4-BE49-F238E27FC236}">
                <a16:creationId xmlns:a16="http://schemas.microsoft.com/office/drawing/2014/main" id="{B36A4C00-3CC1-D746-B3BB-F2C84DA7A75B}"/>
              </a:ext>
            </a:extLst>
          </p:cNvPr>
          <p:cNvSpPr/>
          <p:nvPr/>
        </p:nvSpPr>
        <p:spPr>
          <a:xfrm>
            <a:off x="3629608" y="2976465"/>
            <a:ext cx="1371600" cy="45253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Tree>
    <p:extLst>
      <p:ext uri="{BB962C8B-B14F-4D97-AF65-F5344CB8AC3E}">
        <p14:creationId xmlns:p14="http://schemas.microsoft.com/office/powerpoint/2010/main" val="3858604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42CB7-D461-3CEA-59EE-E9621C32D0B9}"/>
              </a:ext>
            </a:extLst>
          </p:cNvPr>
          <p:cNvSpPr>
            <a:spLocks noGrp="1"/>
          </p:cNvSpPr>
          <p:nvPr>
            <p:ph type="title"/>
          </p:nvPr>
        </p:nvSpPr>
        <p:spPr>
          <a:xfrm>
            <a:off x="838200" y="365125"/>
            <a:ext cx="3948404" cy="1325563"/>
          </a:xfrm>
        </p:spPr>
        <p:txBody>
          <a:bodyPr>
            <a:normAutofit/>
          </a:bodyPr>
          <a:lstStyle/>
          <a:p>
            <a:r>
              <a:rPr lang="en-US" sz="2000" b="1" dirty="0">
                <a:latin typeface="Times New Roman" panose="02020603050405020304" pitchFamily="18" charset="0"/>
                <a:cs typeface="Times New Roman" panose="02020603050405020304" pitchFamily="18" charset="0"/>
              </a:rPr>
              <a:t>TLP350 GATE DRIVER</a:t>
            </a:r>
            <a:endParaRPr lang="en-IN" sz="2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5BC8CEF-87FD-94CB-89BF-8FA5C47C0E36}"/>
              </a:ext>
            </a:extLst>
          </p:cNvPr>
          <p:cNvSpPr>
            <a:spLocks noGrp="1"/>
          </p:cNvSpPr>
          <p:nvPr>
            <p:ph idx="1"/>
          </p:nvPr>
        </p:nvSpPr>
        <p:spPr>
          <a:xfrm>
            <a:off x="838200" y="1825625"/>
            <a:ext cx="10515600" cy="1549083"/>
          </a:xfrm>
        </p:spPr>
        <p:txBody>
          <a:bodyPr>
            <a:normAutofit/>
          </a:bodyPr>
          <a:lstStyle/>
          <a:p>
            <a:pPr algn="just"/>
            <a:r>
              <a:rPr lang="en-IN" sz="1800" dirty="0">
                <a:effectLst/>
                <a:latin typeface="Times New Roman" panose="02020603050405020304" pitchFamily="18" charset="0"/>
                <a:ea typeface="SimSun" panose="02010600030101010101" pitchFamily="2" charset="-122"/>
              </a:rPr>
              <a:t>Gate driver circuit is circuit integral part of power electronics converters which is used to drive power semiconductor devices like BJT’s, IGBT’s and MOSFETs. Output of DC-DC converters mainly depend on behaviour of gate driver circuits. </a:t>
            </a:r>
          </a:p>
          <a:p>
            <a:pPr algn="just"/>
            <a:r>
              <a:rPr lang="en-IN" sz="1800" dirty="0">
                <a:effectLst/>
                <a:latin typeface="Times New Roman" panose="02020603050405020304" pitchFamily="18" charset="0"/>
                <a:ea typeface="SimSun" panose="02010600030101010101" pitchFamily="2" charset="-122"/>
              </a:rPr>
              <a:t>The TLP350 is a high-speed isolated MOSFET driver that is capable of driving a wide range of  power MOSFETs.</a:t>
            </a:r>
          </a:p>
        </p:txBody>
      </p:sp>
      <p:pic>
        <p:nvPicPr>
          <p:cNvPr id="4" name="Picture 3">
            <a:extLst>
              <a:ext uri="{FF2B5EF4-FFF2-40B4-BE49-F238E27FC236}">
                <a16:creationId xmlns:a16="http://schemas.microsoft.com/office/drawing/2014/main" id="{B06A63ED-64DD-82AC-881A-A965D329CEE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252" t="16683" r="9351" b="16086"/>
          <a:stretch/>
        </p:blipFill>
        <p:spPr bwMode="auto">
          <a:xfrm>
            <a:off x="6421858" y="3429000"/>
            <a:ext cx="4032250" cy="2082165"/>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F3251AB0-24F8-6745-3B86-03D79AECD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296" y="3483292"/>
            <a:ext cx="3210560" cy="1973580"/>
          </a:xfrm>
          <a:prstGeom prst="rect">
            <a:avLst/>
          </a:prstGeom>
        </p:spPr>
      </p:pic>
      <p:sp>
        <p:nvSpPr>
          <p:cNvPr id="7" name="TextBox 6">
            <a:extLst>
              <a:ext uri="{FF2B5EF4-FFF2-40B4-BE49-F238E27FC236}">
                <a16:creationId xmlns:a16="http://schemas.microsoft.com/office/drawing/2014/main" id="{621C8714-45D2-6EC6-6B7D-0413D7279D04}"/>
              </a:ext>
            </a:extLst>
          </p:cNvPr>
          <p:cNvSpPr txBox="1"/>
          <p:nvPr/>
        </p:nvSpPr>
        <p:spPr>
          <a:xfrm>
            <a:off x="-236375" y="5705416"/>
            <a:ext cx="6097554" cy="458074"/>
          </a:xfrm>
          <a:prstGeom prst="rect">
            <a:avLst/>
          </a:prstGeom>
          <a:noFill/>
        </p:spPr>
        <p:txBody>
          <a:bodyPr wrap="square">
            <a:spAutoFit/>
          </a:bodyPr>
          <a:lstStyle/>
          <a:p>
            <a:pPr algn="ctr">
              <a:lnSpc>
                <a:spcPct val="150000"/>
              </a:lnSpc>
              <a:spcAft>
                <a:spcPts val="1000"/>
              </a:spcAft>
            </a:pPr>
            <a:r>
              <a:rPr lang="en-IN" sz="1800" i="0" dirty="0">
                <a:effectLst/>
                <a:latin typeface="Times New Roman" panose="02020603050405020304" pitchFamily="18" charset="0"/>
                <a:ea typeface="SimSun" panose="02010600030101010101" pitchFamily="2" charset="-122"/>
                <a:cs typeface="Latha" panose="020B0604020202020204" pitchFamily="34" charset="0"/>
              </a:rPr>
              <a:t>TLP350.</a:t>
            </a:r>
            <a:endParaRPr lang="en-IN" sz="1100" i="1" dirty="0">
              <a:effectLst/>
              <a:latin typeface="Times New Roman" panose="02020603050405020304" pitchFamily="18" charset="0"/>
              <a:ea typeface="SimSun" panose="02010600030101010101" pitchFamily="2" charset="-122"/>
              <a:cs typeface="Latha" panose="020B0604020202020204" pitchFamily="34" charset="0"/>
            </a:endParaRPr>
          </a:p>
        </p:txBody>
      </p:sp>
      <p:sp>
        <p:nvSpPr>
          <p:cNvPr id="8" name="TextBox 7">
            <a:extLst>
              <a:ext uri="{FF2B5EF4-FFF2-40B4-BE49-F238E27FC236}">
                <a16:creationId xmlns:a16="http://schemas.microsoft.com/office/drawing/2014/main" id="{2F6646BD-804F-51E3-3593-86BF5F1E9A57}"/>
              </a:ext>
            </a:extLst>
          </p:cNvPr>
          <p:cNvSpPr txBox="1"/>
          <p:nvPr/>
        </p:nvSpPr>
        <p:spPr>
          <a:xfrm>
            <a:off x="4918011" y="5705416"/>
            <a:ext cx="6097554" cy="458074"/>
          </a:xfrm>
          <a:prstGeom prst="rect">
            <a:avLst/>
          </a:prstGeom>
          <a:noFill/>
        </p:spPr>
        <p:txBody>
          <a:bodyPr wrap="square">
            <a:spAutoFit/>
          </a:bodyPr>
          <a:lstStyle/>
          <a:p>
            <a:pPr algn="ctr">
              <a:lnSpc>
                <a:spcPct val="150000"/>
              </a:lnSpc>
              <a:spcAft>
                <a:spcPts val="1000"/>
              </a:spcAft>
            </a:pPr>
            <a:r>
              <a:rPr lang="en-IN" sz="1800" i="0" dirty="0">
                <a:effectLst/>
                <a:latin typeface="Times New Roman" panose="02020603050405020304" pitchFamily="18" charset="0"/>
                <a:ea typeface="SimSun" panose="02010600030101010101" pitchFamily="2" charset="-122"/>
                <a:cs typeface="Latha" panose="020B0604020202020204" pitchFamily="34" charset="0"/>
              </a:rPr>
              <a:t> Pin diagram of TLP350.</a:t>
            </a:r>
            <a:endParaRPr lang="en-IN" sz="1100" i="1" dirty="0">
              <a:effectLst/>
              <a:latin typeface="Times New Roman" panose="02020603050405020304" pitchFamily="18" charset="0"/>
              <a:ea typeface="SimSun" panose="02010600030101010101" pitchFamily="2" charset="-122"/>
              <a:cs typeface="Latha" panose="020B0604020202020204" pitchFamily="34" charset="0"/>
            </a:endParaRPr>
          </a:p>
        </p:txBody>
      </p:sp>
    </p:spTree>
    <p:extLst>
      <p:ext uri="{BB962C8B-B14F-4D97-AF65-F5344CB8AC3E}">
        <p14:creationId xmlns:p14="http://schemas.microsoft.com/office/powerpoint/2010/main" val="1232678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DA81C-8332-1576-8B4E-D0B2F2E1EECA}"/>
              </a:ext>
            </a:extLst>
          </p:cNvPr>
          <p:cNvSpPr>
            <a:spLocks noGrp="1"/>
          </p:cNvSpPr>
          <p:nvPr>
            <p:ph type="title"/>
          </p:nvPr>
        </p:nvSpPr>
        <p:spPr/>
        <p:txBody>
          <a:bodyPr>
            <a:normAutofit/>
          </a:bodyPr>
          <a:lstStyle/>
          <a:p>
            <a:r>
              <a:rPr lang="en-US" sz="2000" b="1" dirty="0">
                <a:latin typeface="Times New Roman" panose="02020603050405020304" pitchFamily="18" charset="0"/>
              </a:rPr>
              <a:t>DSPIC30F2010 MICROCONTROLLER</a:t>
            </a:r>
            <a:endParaRPr lang="en-IN" sz="2000" b="1" dirty="0">
              <a:latin typeface="Times New Roman" panose="02020603050405020304" pitchFamily="18" charset="0"/>
            </a:endParaRPr>
          </a:p>
        </p:txBody>
      </p:sp>
      <p:sp>
        <p:nvSpPr>
          <p:cNvPr id="3" name="Content Placeholder 2">
            <a:extLst>
              <a:ext uri="{FF2B5EF4-FFF2-40B4-BE49-F238E27FC236}">
                <a16:creationId xmlns:a16="http://schemas.microsoft.com/office/drawing/2014/main" id="{1364E6AC-6D47-C4E6-1611-CA4DAB3236E0}"/>
              </a:ext>
            </a:extLst>
          </p:cNvPr>
          <p:cNvSpPr>
            <a:spLocks noGrp="1"/>
          </p:cNvSpPr>
          <p:nvPr>
            <p:ph idx="1"/>
          </p:nvPr>
        </p:nvSpPr>
        <p:spPr>
          <a:xfrm>
            <a:off x="838200" y="1527046"/>
            <a:ext cx="10515600" cy="4789778"/>
          </a:xfrm>
        </p:spPr>
        <p:txBody>
          <a:bodyPr>
            <a:noAutofit/>
          </a:bodyPr>
          <a:lstStyle/>
          <a:p>
            <a:pPr algn="just">
              <a:lnSpc>
                <a:spcPct val="100000"/>
              </a:lnSpc>
            </a:pPr>
            <a:r>
              <a:rPr lang="en-IN" sz="1800" dirty="0">
                <a:effectLst/>
                <a:latin typeface="Times New Roman" panose="02020603050405020304" pitchFamily="18" charset="0"/>
                <a:ea typeface="SimSun" panose="02010600030101010101" pitchFamily="2" charset="-122"/>
              </a:rPr>
              <a:t>The DSPIC family of Digital Signal Controllers features a fully- implemented digital signal processor (DSP) engine, 30 MIPS non-pipelined performance, C compiler friendly design, and a familiar Microcontroller architecture and design environment. The 20 new dsPIC30F2010 devices form three product families targeting motor control and power conversion, sensor, and general-purpose applications.</a:t>
            </a:r>
          </a:p>
          <a:p>
            <a:pPr algn="just">
              <a:lnSpc>
                <a:spcPct val="100000"/>
              </a:lnSpc>
            </a:pPr>
            <a:endParaRPr lang="en-IN" sz="1800" dirty="0">
              <a:latin typeface="Times New Roman" panose="02020603050405020304" pitchFamily="18" charset="0"/>
              <a:ea typeface="SimSun" panose="02010600030101010101" pitchFamily="2" charset="-122"/>
            </a:endParaRPr>
          </a:p>
          <a:p>
            <a:pPr algn="just">
              <a:lnSpc>
                <a:spcPct val="100000"/>
              </a:lnSpc>
            </a:pPr>
            <a:endParaRPr lang="en-IN" sz="1800" dirty="0">
              <a:effectLst/>
              <a:latin typeface="Times New Roman" panose="02020603050405020304" pitchFamily="18" charset="0"/>
              <a:ea typeface="SimSun" panose="02010600030101010101" pitchFamily="2" charset="-122"/>
            </a:endParaRPr>
          </a:p>
          <a:p>
            <a:pPr algn="just">
              <a:lnSpc>
                <a:spcPct val="100000"/>
              </a:lnSpc>
            </a:pPr>
            <a:endParaRPr lang="en-IN" sz="1800" dirty="0">
              <a:latin typeface="Times New Roman" panose="02020603050405020304" pitchFamily="18" charset="0"/>
              <a:ea typeface="SimSun" panose="02010600030101010101" pitchFamily="2" charset="-122"/>
            </a:endParaRPr>
          </a:p>
          <a:p>
            <a:pPr algn="just">
              <a:lnSpc>
                <a:spcPct val="100000"/>
              </a:lnSpc>
            </a:pPr>
            <a:endParaRPr lang="en-IN" sz="1800" dirty="0">
              <a:effectLst/>
              <a:latin typeface="Times New Roman" panose="02020603050405020304" pitchFamily="18" charset="0"/>
              <a:ea typeface="SimSun" panose="02010600030101010101" pitchFamily="2" charset="-122"/>
            </a:endParaRPr>
          </a:p>
          <a:p>
            <a:pPr marL="0" indent="0" algn="just">
              <a:lnSpc>
                <a:spcPct val="100000"/>
              </a:lnSpc>
              <a:buNone/>
            </a:pPr>
            <a:endParaRPr lang="en-IN" sz="1800" dirty="0">
              <a:effectLst/>
              <a:latin typeface="Times New Roman" panose="02020603050405020304" pitchFamily="18" charset="0"/>
              <a:ea typeface="SimSun" panose="02010600030101010101" pitchFamily="2" charset="-122"/>
            </a:endParaRPr>
          </a:p>
          <a:p>
            <a:pPr marL="0" indent="0" algn="just">
              <a:lnSpc>
                <a:spcPct val="100000"/>
              </a:lnSpc>
              <a:buNone/>
            </a:pPr>
            <a:endParaRPr lang="en-IN" sz="1800" dirty="0">
              <a:effectLst/>
              <a:latin typeface="Times New Roman" panose="02020603050405020304" pitchFamily="18" charset="0"/>
              <a:ea typeface="SimSun" panose="02010600030101010101" pitchFamily="2" charset="-122"/>
            </a:endParaRPr>
          </a:p>
          <a:p>
            <a:pPr marL="0" indent="0" algn="just">
              <a:lnSpc>
                <a:spcPct val="100000"/>
              </a:lnSpc>
              <a:buNone/>
            </a:pPr>
            <a:endParaRPr lang="en-IN" sz="1800" dirty="0">
              <a:effectLst/>
              <a:latin typeface="Times New Roman" panose="02020603050405020304" pitchFamily="18" charset="0"/>
              <a:ea typeface="SimSun" panose="02010600030101010101" pitchFamily="2" charset="-122"/>
            </a:endParaRPr>
          </a:p>
          <a:p>
            <a:pPr algn="just">
              <a:lnSpc>
                <a:spcPct val="100000"/>
              </a:lnSpc>
            </a:pPr>
            <a:r>
              <a:rPr lang="en-IN" sz="1800" dirty="0">
                <a:effectLst/>
                <a:latin typeface="Times New Roman" panose="02020603050405020304" pitchFamily="18" charset="0"/>
                <a:ea typeface="SimSun" panose="02010600030101010101" pitchFamily="2" charset="-122"/>
              </a:rPr>
              <a:t>The initial 20-dsPIC30F2010devices feature 12 Kbytes to 144 Kbytes of on-chip secure Flash program memory space and up to 8 Kbytes of data space Operating voltage to Microcontroller applications at 5 volts.</a:t>
            </a:r>
          </a:p>
        </p:txBody>
      </p:sp>
      <p:pic>
        <p:nvPicPr>
          <p:cNvPr id="15" name="Picture 14">
            <a:extLst>
              <a:ext uri="{FF2B5EF4-FFF2-40B4-BE49-F238E27FC236}">
                <a16:creationId xmlns:a16="http://schemas.microsoft.com/office/drawing/2014/main" id="{27BE25B0-2D76-30DA-F022-50E10ED9A7B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314709" y="3064684"/>
            <a:ext cx="2527300" cy="1714500"/>
          </a:xfrm>
          <a:prstGeom prst="rect">
            <a:avLst/>
          </a:prstGeom>
          <a:noFill/>
          <a:ln>
            <a:noFill/>
          </a:ln>
        </p:spPr>
      </p:pic>
      <p:pic>
        <p:nvPicPr>
          <p:cNvPr id="16" name="Picture 15">
            <a:extLst>
              <a:ext uri="{FF2B5EF4-FFF2-40B4-BE49-F238E27FC236}">
                <a16:creationId xmlns:a16="http://schemas.microsoft.com/office/drawing/2014/main" id="{B91FACC8-E668-3A63-4442-E1750DDFD74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421086" y="2929390"/>
            <a:ext cx="5159829" cy="1985089"/>
          </a:xfrm>
          <a:prstGeom prst="rect">
            <a:avLst/>
          </a:prstGeom>
        </p:spPr>
      </p:pic>
    </p:spTree>
    <p:extLst>
      <p:ext uri="{BB962C8B-B14F-4D97-AF65-F5344CB8AC3E}">
        <p14:creationId xmlns:p14="http://schemas.microsoft.com/office/powerpoint/2010/main" val="4119185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6E650-3EA3-D28E-66C9-1A382D7E2FD7}"/>
              </a:ext>
            </a:extLst>
          </p:cNvPr>
          <p:cNvSpPr>
            <a:spLocks noGrp="1"/>
          </p:cNvSpPr>
          <p:nvPr>
            <p:ph type="title" idx="4294967295"/>
          </p:nvPr>
        </p:nvSpPr>
        <p:spPr>
          <a:xfrm>
            <a:off x="642937" y="340923"/>
            <a:ext cx="10906125" cy="1135062"/>
          </a:xfrm>
        </p:spPr>
        <p:txBody>
          <a:bodyPr>
            <a:normAutofit/>
          </a:bodyPr>
          <a:lstStyle/>
          <a:p>
            <a:r>
              <a:rPr lang="en-IN" sz="3600"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92CC11CA-BE71-2631-D59E-C2C5C3D5B502}"/>
              </a:ext>
            </a:extLst>
          </p:cNvPr>
          <p:cNvSpPr>
            <a:spLocks noGrp="1"/>
          </p:cNvSpPr>
          <p:nvPr>
            <p:ph idx="4294967295"/>
          </p:nvPr>
        </p:nvSpPr>
        <p:spPr>
          <a:xfrm>
            <a:off x="642936" y="1745440"/>
            <a:ext cx="10906125" cy="4394200"/>
          </a:xfrm>
        </p:spPr>
        <p:txBody>
          <a:bodyPr anchor="ctr">
            <a:noAutofit/>
          </a:bodyPr>
          <a:lstStyle/>
          <a:p>
            <a:pPr algn="just">
              <a:lnSpc>
                <a:spcPct val="100000"/>
              </a:lnSpc>
              <a:buClr>
                <a:schemeClr val="tx1"/>
              </a:buClr>
            </a:pPr>
            <a:r>
              <a:rPr lang="en-US" sz="2000" dirty="0">
                <a:latin typeface="Times New Roman" panose="02020603050405020304" pitchFamily="18" charset="0"/>
                <a:cs typeface="Times New Roman" panose="02020603050405020304" pitchFamily="18" charset="0"/>
              </a:rPr>
              <a:t>High-voltage gain is obtained by combining the coupled inductor (CI) and switched-capacitor (SC) voltage boosting techniques. </a:t>
            </a:r>
          </a:p>
          <a:p>
            <a:pPr algn="just">
              <a:lnSpc>
                <a:spcPct val="100000"/>
              </a:lnSpc>
              <a:buClr>
                <a:schemeClr val="tx1"/>
              </a:buClr>
            </a:pPr>
            <a:r>
              <a:rPr lang="en-US" sz="2000" dirty="0">
                <a:latin typeface="Times New Roman" panose="02020603050405020304" pitchFamily="18" charset="0"/>
                <a:cs typeface="Times New Roman" panose="02020603050405020304" pitchFamily="18" charset="0"/>
              </a:rPr>
              <a:t>Combining CI and SC techniques, the design flexibility is increased, which leads to the adoption of low-voltage-rating semiconductor devices with low ON-state resistance resulting in low switching and conduction losses. </a:t>
            </a:r>
            <a:endParaRPr lang="en-IN" sz="2000" dirty="0">
              <a:latin typeface="Times New Roman" panose="02020603050405020304" pitchFamily="18" charset="0"/>
              <a:cs typeface="Times New Roman" panose="02020603050405020304" pitchFamily="18" charset="0"/>
            </a:endParaRPr>
          </a:p>
          <a:p>
            <a:pPr algn="just">
              <a:lnSpc>
                <a:spcPct val="100000"/>
              </a:lnSpc>
            </a:pPr>
            <a:r>
              <a:rPr lang="en-US" sz="2000" dirty="0">
                <a:latin typeface="Times New Roman" panose="02020603050405020304" pitchFamily="18" charset="0"/>
                <a:cs typeface="Times New Roman" panose="02020603050405020304" pitchFamily="18" charset="0"/>
              </a:rPr>
              <a:t>Unlike the conventional boost converter, thanks to the existence of leakage</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inductance, the output diode turns off naturally in the proposed converter, which suppresses the reverse-recovery problem and losses.</a:t>
            </a:r>
          </a:p>
        </p:txBody>
      </p:sp>
    </p:spTree>
    <p:extLst>
      <p:ext uri="{BB962C8B-B14F-4D97-AF65-F5344CB8AC3E}">
        <p14:creationId xmlns:p14="http://schemas.microsoft.com/office/powerpoint/2010/main" val="3193768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26F7CE43-8142-BF40-0D2C-EA7BA0AF3D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0702" y="958048"/>
            <a:ext cx="6171023" cy="5598368"/>
          </a:xfrm>
          <a:prstGeom prst="rect">
            <a:avLst/>
          </a:prstGeom>
        </p:spPr>
      </p:pic>
      <p:sp>
        <p:nvSpPr>
          <p:cNvPr id="2" name="TextBox 1">
            <a:extLst>
              <a:ext uri="{FF2B5EF4-FFF2-40B4-BE49-F238E27FC236}">
                <a16:creationId xmlns:a16="http://schemas.microsoft.com/office/drawing/2014/main" id="{C36E7AB9-ED22-46E4-D27D-575B267A4485}"/>
              </a:ext>
            </a:extLst>
          </p:cNvPr>
          <p:cNvSpPr txBox="1"/>
          <p:nvPr/>
        </p:nvSpPr>
        <p:spPr>
          <a:xfrm>
            <a:off x="-57833" y="301584"/>
            <a:ext cx="12108094" cy="492443"/>
          </a:xfrm>
          <a:prstGeom prst="rect">
            <a:avLst/>
          </a:prstGeom>
          <a:noFill/>
        </p:spPr>
        <p:txBody>
          <a:bodyPr vert="horz" wrap="square" rtlCol="0" anchor="ctr">
            <a:spAutoFit/>
          </a:bodyPr>
          <a:lstStyle/>
          <a:p>
            <a:pPr algn="ctr"/>
            <a:r>
              <a:rPr lang="en-US" sz="2600" dirty="0">
                <a:latin typeface="Times New Roman" panose="02020603050405020304" pitchFamily="18" charset="0"/>
              </a:rPr>
              <a:t>F</a:t>
            </a:r>
            <a:r>
              <a:rPr lang="en-IN" sz="2600" dirty="0">
                <a:latin typeface="Times New Roman" panose="02020603050405020304" pitchFamily="18" charset="0"/>
              </a:rPr>
              <a:t>LOW CHART OF THE MICROCONTROLLER PROGRAM</a:t>
            </a:r>
            <a:endParaRPr lang="en-US" sz="2600" dirty="0">
              <a:latin typeface="Times New Roman" panose="02020603050405020304" pitchFamily="18" charset="0"/>
            </a:endParaRPr>
          </a:p>
        </p:txBody>
      </p:sp>
    </p:spTree>
    <p:extLst>
      <p:ext uri="{BB962C8B-B14F-4D97-AF65-F5344CB8AC3E}">
        <p14:creationId xmlns:p14="http://schemas.microsoft.com/office/powerpoint/2010/main" val="3475347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62363E-80F1-4EAC-8E86-A1A1F1E06AC6}"/>
              </a:ext>
            </a:extLst>
          </p:cNvPr>
          <p:cNvSpPr txBox="1"/>
          <p:nvPr/>
        </p:nvSpPr>
        <p:spPr>
          <a:xfrm>
            <a:off x="1001486" y="606945"/>
            <a:ext cx="10189027" cy="5644109"/>
          </a:xfrm>
          <a:prstGeom prst="rect">
            <a:avLst/>
          </a:prstGeom>
          <a:noFill/>
        </p:spPr>
        <p:txBody>
          <a:bodyPr wrap="square">
            <a:spAutoFit/>
          </a:bodyPr>
          <a:lstStyle/>
          <a:p>
            <a:pPr indent="457200" algn="just">
              <a:lnSpc>
                <a:spcPct val="150000"/>
              </a:lnSpc>
              <a:spcAft>
                <a:spcPts val="800"/>
              </a:spcAft>
            </a:pPr>
            <a:r>
              <a:rPr lang="en-IN" sz="1800" dirty="0">
                <a:effectLst/>
                <a:latin typeface="Times New Roman" panose="02020603050405020304" pitchFamily="18" charset="0"/>
                <a:ea typeface="SimSun" panose="02010600030101010101" pitchFamily="2" charset="-122"/>
                <a:cs typeface="Latha" panose="020B0604020202020204" pitchFamily="34" charset="0"/>
              </a:rPr>
              <a:t>To dump a code into a microcontroller, we using PICKIT 2 software and </a:t>
            </a:r>
            <a:r>
              <a:rPr lang="en-IN" sz="1800" dirty="0" err="1">
                <a:effectLst/>
                <a:latin typeface="Times New Roman" panose="02020603050405020304" pitchFamily="18" charset="0"/>
                <a:ea typeface="SimSun" panose="02010600030101010101" pitchFamily="2" charset="-122"/>
                <a:cs typeface="Latha" panose="020B0604020202020204" pitchFamily="34" charset="0"/>
              </a:rPr>
              <a:t>Mikro</a:t>
            </a:r>
            <a:r>
              <a:rPr lang="en-IN" sz="1800" dirty="0">
                <a:effectLst/>
                <a:latin typeface="Times New Roman" panose="02020603050405020304" pitchFamily="18" charset="0"/>
                <a:ea typeface="SimSun" panose="02010600030101010101" pitchFamily="2" charset="-122"/>
                <a:cs typeface="Latha" panose="020B0604020202020204" pitchFamily="34" charset="0"/>
              </a:rPr>
              <a:t> C</a:t>
            </a:r>
          </a:p>
          <a:p>
            <a:pPr marL="285750" indent="-285750" algn="just">
              <a:lnSpc>
                <a:spcPct val="150000"/>
              </a:lnSpc>
              <a:spcAft>
                <a:spcPts val="800"/>
              </a:spcAft>
              <a:buFont typeface="Arial" panose="020B0604020202020204" pitchFamily="34" charset="0"/>
              <a:buChar char="•"/>
            </a:pPr>
            <a:r>
              <a:rPr lang="en-IN" sz="1800" dirty="0">
                <a:effectLst/>
                <a:latin typeface="Times New Roman" panose="02020603050405020304" pitchFamily="18" charset="0"/>
                <a:ea typeface="SimSun" panose="02010600030101010101" pitchFamily="2" charset="-122"/>
                <a:cs typeface="Latha" panose="020B0604020202020204" pitchFamily="34" charset="0"/>
              </a:rPr>
              <a:t>  Firstly, we need to connect the PICKIT 2 programmer to your computer and the microcontroller. Once the connections have been established, open the PICKIT 2 software and select the "Programmer-To-Go" option. </a:t>
            </a:r>
          </a:p>
          <a:p>
            <a:pPr marL="285750" indent="-285750" algn="just">
              <a:lnSpc>
                <a:spcPct val="150000"/>
              </a:lnSpc>
              <a:spcAft>
                <a:spcPts val="800"/>
              </a:spcAft>
              <a:buFont typeface="Arial" panose="020B0604020202020204" pitchFamily="34" charset="0"/>
              <a:buChar char="•"/>
            </a:pPr>
            <a:r>
              <a:rPr lang="en-IN" sz="1800" dirty="0">
                <a:effectLst/>
                <a:latin typeface="Times New Roman" panose="02020603050405020304" pitchFamily="18" charset="0"/>
                <a:ea typeface="SimSun" panose="02010600030101010101" pitchFamily="2" charset="-122"/>
                <a:cs typeface="Latha" panose="020B0604020202020204" pitchFamily="34" charset="0"/>
              </a:rPr>
              <a:t>Next, select the appropriate microcontroller from the list and click on the "Read Device" button to verify that the connection has been established successfully.</a:t>
            </a:r>
          </a:p>
          <a:p>
            <a:pPr marL="285750" indent="-285750" algn="just">
              <a:lnSpc>
                <a:spcPct val="150000"/>
              </a:lnSpc>
              <a:spcAft>
                <a:spcPts val="800"/>
              </a:spcAft>
              <a:buFont typeface="Arial" panose="020B0604020202020204" pitchFamily="34" charset="0"/>
              <a:buChar char="•"/>
            </a:pPr>
            <a:r>
              <a:rPr lang="en-IN" sz="1800" dirty="0">
                <a:effectLst/>
                <a:latin typeface="Times New Roman" panose="02020603050405020304" pitchFamily="18" charset="0"/>
                <a:ea typeface="SimSun" panose="02010600030101010101" pitchFamily="2" charset="-122"/>
                <a:cs typeface="Latha" panose="020B0604020202020204" pitchFamily="34" charset="0"/>
              </a:rPr>
              <a:t> Then, open the </a:t>
            </a:r>
            <a:r>
              <a:rPr lang="en-IN" sz="1800" dirty="0" err="1">
                <a:effectLst/>
                <a:latin typeface="Times New Roman" panose="02020603050405020304" pitchFamily="18" charset="0"/>
                <a:ea typeface="SimSun" panose="02010600030101010101" pitchFamily="2" charset="-122"/>
                <a:cs typeface="Latha" panose="020B0604020202020204" pitchFamily="34" charset="0"/>
              </a:rPr>
              <a:t>Mikro</a:t>
            </a:r>
            <a:r>
              <a:rPr lang="en-IN" sz="1800" dirty="0">
                <a:effectLst/>
                <a:latin typeface="Times New Roman" panose="02020603050405020304" pitchFamily="18" charset="0"/>
                <a:ea typeface="SimSun" panose="02010600030101010101" pitchFamily="2" charset="-122"/>
                <a:cs typeface="Latha" panose="020B0604020202020204" pitchFamily="34" charset="0"/>
              </a:rPr>
              <a:t> C software and compile the code that you want to upload to the microcontroller.</a:t>
            </a:r>
          </a:p>
          <a:p>
            <a:pPr marL="285750" indent="-285750" algn="just">
              <a:lnSpc>
                <a:spcPct val="150000"/>
              </a:lnSpc>
              <a:spcAft>
                <a:spcPts val="800"/>
              </a:spcAft>
              <a:buFont typeface="Arial" panose="020B0604020202020204" pitchFamily="34" charset="0"/>
              <a:buChar char="•"/>
            </a:pPr>
            <a:r>
              <a:rPr lang="en-IN" sz="1800" dirty="0">
                <a:effectLst/>
                <a:latin typeface="Times New Roman" panose="02020603050405020304" pitchFamily="18" charset="0"/>
                <a:ea typeface="SimSun" panose="02010600030101010101" pitchFamily="2" charset="-122"/>
                <a:cs typeface="Latha" panose="020B0604020202020204" pitchFamily="34" charset="0"/>
              </a:rPr>
              <a:t> Finally, select the "Export HEX File" option and save the file to your computer. Back in the PICKIT 2 software, select the "Import Hex" option and locate the HEX file that you just saved.</a:t>
            </a:r>
          </a:p>
          <a:p>
            <a:pPr marL="285750" indent="-285750" algn="just">
              <a:lnSpc>
                <a:spcPct val="150000"/>
              </a:lnSpc>
              <a:spcAft>
                <a:spcPts val="800"/>
              </a:spcAft>
              <a:buFont typeface="Arial" panose="020B0604020202020204" pitchFamily="34" charset="0"/>
              <a:buChar char="•"/>
            </a:pPr>
            <a:r>
              <a:rPr lang="en-IN" sz="1800" dirty="0">
                <a:effectLst/>
                <a:latin typeface="Times New Roman" panose="02020603050405020304" pitchFamily="18" charset="0"/>
                <a:ea typeface="SimSun" panose="02010600030101010101" pitchFamily="2" charset="-122"/>
                <a:cs typeface="Latha" panose="020B0604020202020204" pitchFamily="34" charset="0"/>
              </a:rPr>
              <a:t> Click on the "Program" button to upload the code to the microcontroller. </a:t>
            </a:r>
          </a:p>
          <a:p>
            <a:pPr marL="285750" indent="-285750" algn="just">
              <a:lnSpc>
                <a:spcPct val="150000"/>
              </a:lnSpc>
              <a:spcAft>
                <a:spcPts val="800"/>
              </a:spcAft>
              <a:buFont typeface="Arial" panose="020B0604020202020204" pitchFamily="34" charset="0"/>
              <a:buChar char="•"/>
            </a:pPr>
            <a:r>
              <a:rPr lang="en-IN" sz="1800" dirty="0">
                <a:effectLst/>
                <a:latin typeface="Times New Roman" panose="02020603050405020304" pitchFamily="18" charset="0"/>
                <a:ea typeface="SimSun" panose="02010600030101010101" pitchFamily="2" charset="-122"/>
                <a:cs typeface="Latha" panose="020B0604020202020204" pitchFamily="34" charset="0"/>
              </a:rPr>
              <a:t>Once the process is complete, disconnect the PICKIT 2 programmer from the microcontroller and your code should now be running on the microcontroller.</a:t>
            </a:r>
            <a:endParaRPr lang="en-IN" sz="2000" dirty="0">
              <a:effectLst/>
              <a:latin typeface="Times New Roman" panose="02020603050405020304" pitchFamily="18" charset="0"/>
              <a:ea typeface="SimSun" panose="02010600030101010101" pitchFamily="2" charset="-122"/>
              <a:cs typeface="Latha" panose="020B0604020202020204" pitchFamily="34" charset="0"/>
            </a:endParaRPr>
          </a:p>
        </p:txBody>
      </p:sp>
    </p:spTree>
    <p:extLst>
      <p:ext uri="{BB962C8B-B14F-4D97-AF65-F5344CB8AC3E}">
        <p14:creationId xmlns:p14="http://schemas.microsoft.com/office/powerpoint/2010/main" val="2944030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68FBC-DC72-4386-7CE9-48A22CCB5D15}"/>
              </a:ext>
            </a:extLst>
          </p:cNvPr>
          <p:cNvSpPr>
            <a:spLocks noGrp="1"/>
          </p:cNvSpPr>
          <p:nvPr>
            <p:ph type="title"/>
          </p:nvPr>
        </p:nvSpPr>
        <p:spPr>
          <a:xfrm>
            <a:off x="838200" y="681037"/>
            <a:ext cx="10515600" cy="679904"/>
          </a:xfrm>
        </p:spPr>
        <p:txBody>
          <a:bodyPr>
            <a:normAutofit/>
          </a:bodyPr>
          <a:lstStyle/>
          <a:p>
            <a:r>
              <a:rPr lang="en-US" sz="2000" b="1" dirty="0">
                <a:latin typeface="Times New Roman" panose="02020603050405020304" pitchFamily="18" charset="0"/>
              </a:rPr>
              <a:t>COUPLED INDUCTOR (EI 33 TRF)</a:t>
            </a:r>
            <a:endParaRPr lang="en-IN" sz="2000" b="1" dirty="0">
              <a:latin typeface="Times New Roman" panose="02020603050405020304" pitchFamily="18" charset="0"/>
            </a:endParaRPr>
          </a:p>
        </p:txBody>
      </p:sp>
      <p:sp>
        <p:nvSpPr>
          <p:cNvPr id="3" name="Content Placeholder 2">
            <a:extLst>
              <a:ext uri="{FF2B5EF4-FFF2-40B4-BE49-F238E27FC236}">
                <a16:creationId xmlns:a16="http://schemas.microsoft.com/office/drawing/2014/main" id="{69CC7B3A-81DD-D821-944D-36AFD4D8BC77}"/>
              </a:ext>
            </a:extLst>
          </p:cNvPr>
          <p:cNvSpPr>
            <a:spLocks noGrp="1"/>
          </p:cNvSpPr>
          <p:nvPr>
            <p:ph idx="1"/>
          </p:nvPr>
        </p:nvSpPr>
        <p:spPr>
          <a:xfrm>
            <a:off x="838200" y="1471062"/>
            <a:ext cx="10515600" cy="4901746"/>
          </a:xfrm>
        </p:spPr>
        <p:txBody>
          <a:bodyPr>
            <a:noAutofit/>
          </a:bodyPr>
          <a:lstStyle/>
          <a:p>
            <a:pPr algn="just"/>
            <a:r>
              <a:rPr lang="en-US" sz="1800" b="0" i="0" dirty="0">
                <a:effectLst/>
                <a:latin typeface="Times New Roman" panose="02020603050405020304" pitchFamily="18" charset="0"/>
                <a:cs typeface="Times New Roman" panose="02020603050405020304" pitchFamily="18" charset="0"/>
              </a:rPr>
              <a:t>coupled inductor is a type of electrical transformer that consists of two or more inductors that are magnetically coupled together. When an electrical current flows through the primary inductor, a magnetic field is created which induces a current in the secondary inductor.</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b="0" i="0" dirty="0">
              <a:effectLst/>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b="0" i="0" dirty="0">
              <a:effectLst/>
              <a:latin typeface="Times New Roman" panose="02020603050405020304" pitchFamily="18" charset="0"/>
              <a:cs typeface="Times New Roman" panose="02020603050405020304" pitchFamily="18" charset="0"/>
            </a:endParaRPr>
          </a:p>
          <a:p>
            <a:pPr marL="0" indent="0" algn="just">
              <a:buNone/>
            </a:pPr>
            <a:endParaRPr lang="en-US" sz="1800" b="0" i="0" dirty="0">
              <a:effectLst/>
              <a:latin typeface="Times New Roman" panose="02020603050405020304" pitchFamily="18" charset="0"/>
              <a:cs typeface="Times New Roman" panose="02020603050405020304" pitchFamily="18" charset="0"/>
            </a:endParaRPr>
          </a:p>
          <a:p>
            <a:pPr algn="just"/>
            <a:r>
              <a:rPr lang="en-US" sz="1800" b="0" i="0" dirty="0">
                <a:effectLst/>
                <a:latin typeface="Times New Roman" panose="02020603050405020304" pitchFamily="18" charset="0"/>
                <a:cs typeface="Times New Roman" panose="02020603050405020304" pitchFamily="18" charset="0"/>
              </a:rPr>
              <a:t>Coupled inductors are commonly used in electronic circuits for a variety of purposes, including voltage regulation, noise reduction, and impedance matching. They are also used in power electronics applications such as DC-DC converters and inverters.</a:t>
            </a:r>
          </a:p>
          <a:p>
            <a:pPr algn="just"/>
            <a:r>
              <a:rPr lang="en-US" sz="1800" b="0" i="0" dirty="0">
                <a:effectLst/>
                <a:latin typeface="Times New Roman" panose="02020603050405020304" pitchFamily="18" charset="0"/>
                <a:cs typeface="Times New Roman" panose="02020603050405020304" pitchFamily="18" charset="0"/>
              </a:rPr>
              <a:t>The EI33 specification refers to the size and shape of the transformer core. The core is made of laminated magnetic material and has a rectangular shape. The dimensions of the core are typically 33mm x 25mm, with a height of 13mm.</a:t>
            </a: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18141DC-BD37-A014-101F-8898E4F3547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r="20739" b="28493"/>
          <a:stretch/>
        </p:blipFill>
        <p:spPr>
          <a:xfrm>
            <a:off x="4446191" y="2477277"/>
            <a:ext cx="2845503" cy="1646854"/>
          </a:xfrm>
          <a:prstGeom prst="rect">
            <a:avLst/>
          </a:prstGeom>
        </p:spPr>
      </p:pic>
    </p:spTree>
    <p:extLst>
      <p:ext uri="{BB962C8B-B14F-4D97-AF65-F5344CB8AC3E}">
        <p14:creationId xmlns:p14="http://schemas.microsoft.com/office/powerpoint/2010/main" val="366008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99070-9C27-F4D3-68FB-9CB3F46D8232}"/>
              </a:ext>
            </a:extLst>
          </p:cNvPr>
          <p:cNvSpPr>
            <a:spLocks noGrp="1"/>
          </p:cNvSpPr>
          <p:nvPr>
            <p:ph type="title"/>
          </p:nvPr>
        </p:nvSpPr>
        <p:spPr/>
        <p:txBody>
          <a:bodyPr>
            <a:normAutofit/>
          </a:bodyPr>
          <a:lstStyle/>
          <a:p>
            <a:r>
              <a:rPr lang="en-US" sz="1800" b="1" dirty="0">
                <a:latin typeface="Times New Roman" panose="02020603050405020304" pitchFamily="18" charset="0"/>
                <a:cs typeface="Times New Roman" panose="02020603050405020304" pitchFamily="18" charset="0"/>
              </a:rPr>
              <a:t> CALCULATION</a:t>
            </a:r>
            <a:endParaRPr lang="en-IN" sz="18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F363BD9-801E-F12D-8238-412FA35A939F}"/>
                  </a:ext>
                </a:extLst>
              </p:cNvPr>
              <p:cNvSpPr txBox="1"/>
              <p:nvPr/>
            </p:nvSpPr>
            <p:spPr>
              <a:xfrm>
                <a:off x="1101012" y="1438172"/>
                <a:ext cx="10049070" cy="5059142"/>
              </a:xfrm>
              <a:prstGeom prst="rect">
                <a:avLst/>
              </a:prstGeom>
              <a:noFill/>
            </p:spPr>
            <p:txBody>
              <a:bodyPr wrap="square" rtlCol="0">
                <a:spAutoFit/>
              </a:bodyPr>
              <a:lstStyle/>
              <a:p>
                <a:pPr>
                  <a:spcBef>
                    <a:spcPts val="600"/>
                  </a:spcBef>
                </a:pPr>
                <a14:m>
                  <m:oMathPara xmlns:m="http://schemas.openxmlformats.org/officeDocument/2006/math">
                    <m:oMathParaPr>
                      <m:jc m:val="left"/>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𝐼𝑁</m:t>
                          </m:r>
                        </m:sub>
                      </m:sSub>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rPr>
                        <m:t>𝑉</m:t>
                      </m:r>
                    </m:oMath>
                  </m:oMathPara>
                </a14:m>
                <a:endParaRPr lang="en-US" b="0" dirty="0">
                  <a:solidFill>
                    <a:schemeClr val="tx1"/>
                  </a:solidFill>
                  <a:latin typeface="Times New Roman" panose="02020603050405020304" pitchFamily="18" charset="0"/>
                  <a:cs typeface="Times New Roman" panose="02020603050405020304" pitchFamily="18" charset="0"/>
                </a:endParaRPr>
              </a:p>
              <a:p>
                <a:pPr>
                  <a:spcBef>
                    <a:spcPts val="600"/>
                  </a:spcBef>
                </a:pPr>
                <a14:m>
                  <m:oMathPara xmlns:m="http://schemas.openxmlformats.org/officeDocument/2006/math">
                    <m:oMathParaPr>
                      <m:jc m:val="left"/>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𝑂𝑈𝑇</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117.9</m:t>
                      </m:r>
                      <m:r>
                        <a:rPr lang="en-US" b="0" i="1" smtClean="0">
                          <a:solidFill>
                            <a:schemeClr val="tx1"/>
                          </a:solidFill>
                          <a:latin typeface="Cambria Math" panose="02040503050406030204" pitchFamily="18" charset="0"/>
                        </a:rPr>
                        <m:t>𝑉</m:t>
                      </m:r>
                    </m:oMath>
                  </m:oMathPara>
                </a14:m>
                <a:endParaRPr lang="en-US" b="0" dirty="0">
                  <a:solidFill>
                    <a:schemeClr val="tx1"/>
                  </a:solidFill>
                  <a:latin typeface="Times New Roman" panose="02020603050405020304" pitchFamily="18" charset="0"/>
                  <a:cs typeface="Times New Roman" panose="02020603050405020304" pitchFamily="18" charset="0"/>
                </a:endParaRPr>
              </a:p>
              <a:p>
                <a:pPr>
                  <a:spcBef>
                    <a:spcPts val="600"/>
                  </a:spcBef>
                </a:pPr>
                <a:r>
                  <a:rPr lang="en-US" b="0" dirty="0">
                    <a:solidFill>
                      <a:schemeClr val="tx1"/>
                    </a:solidFill>
                    <a:latin typeface="Times New Roman" panose="02020603050405020304" pitchFamily="18" charset="0"/>
                    <a:cs typeface="Times New Roman" panose="02020603050405020304" pitchFamily="18" charset="0"/>
                  </a:rPr>
                  <a:t>TURN RATIO= </a:t>
                </a:r>
                <a14:m>
                  <m:oMath xmlns:m="http://schemas.openxmlformats.org/officeDocument/2006/math">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𝑁</m:t>
                            </m:r>
                          </m:e>
                          <m:sub>
                            <m:r>
                              <a:rPr lang="en-US" b="0" i="1" smtClean="0">
                                <a:solidFill>
                                  <a:schemeClr val="tx1"/>
                                </a:solidFill>
                                <a:latin typeface="Cambria Math" panose="02040503050406030204" pitchFamily="18" charset="0"/>
                              </a:rPr>
                              <m:t>𝑆</m:t>
                            </m:r>
                          </m:sub>
                        </m:sSub>
                      </m:num>
                      <m:den>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𝑁</m:t>
                            </m:r>
                          </m:e>
                          <m:sub>
                            <m:r>
                              <a:rPr lang="en-US" b="0" i="1" smtClean="0">
                                <a:solidFill>
                                  <a:schemeClr val="tx1"/>
                                </a:solidFill>
                                <a:latin typeface="Cambria Math" panose="02040503050406030204" pitchFamily="18" charset="0"/>
                              </a:rPr>
                              <m:t>𝑃</m:t>
                            </m:r>
                          </m:sub>
                        </m:sSub>
                      </m:den>
                    </m:f>
                    <m:r>
                      <a:rPr lang="en-US" b="0" i="0" smtClean="0">
                        <a:solidFill>
                          <a:schemeClr val="tx1"/>
                        </a:solidFill>
                        <a:latin typeface="Cambria Math" panose="02040503050406030204" pitchFamily="18" charset="0"/>
                      </a:rPr>
                      <m:t>=1</m:t>
                    </m:r>
                  </m:oMath>
                </a14:m>
                <a:endParaRPr lang="en-US" b="0" dirty="0">
                  <a:solidFill>
                    <a:schemeClr val="tx1"/>
                  </a:solidFill>
                  <a:latin typeface="Times New Roman" panose="02020603050405020304" pitchFamily="18" charset="0"/>
                  <a:cs typeface="Times New Roman" panose="02020603050405020304" pitchFamily="18" charset="0"/>
                </a:endParaRPr>
              </a:p>
              <a:p>
                <a:pPr>
                  <a:spcBef>
                    <a:spcPts val="600"/>
                  </a:spcBef>
                </a:pPr>
                <a:r>
                  <a:rPr lang="en-US" b="0" i="0" dirty="0">
                    <a:solidFill>
                      <a:schemeClr val="tx1"/>
                    </a:solidFill>
                    <a:effectLst/>
                    <a:latin typeface="Times New Roman" panose="02020603050405020304" pitchFamily="18" charset="0"/>
                    <a:cs typeface="Times New Roman" panose="02020603050405020304" pitchFamily="18" charset="0"/>
                  </a:rPr>
                  <a:t>OPERATING FREQUENCY OF THE SWITCH (MOSFET HERE) =100KHz</a:t>
                </a:r>
                <a:endParaRPr lang="en-US" dirty="0">
                  <a:latin typeface="Times New Roman" panose="02020603050405020304" pitchFamily="18" charset="0"/>
                  <a:cs typeface="Times New Roman" panose="02020603050405020304" pitchFamily="18" charset="0"/>
                </a:endParaRPr>
              </a:p>
              <a:p>
                <a:pPr>
                  <a:spcBef>
                    <a:spcPts val="600"/>
                  </a:spcBef>
                </a:pPr>
                <a:r>
                  <a:rPr lang="en-US" dirty="0">
                    <a:latin typeface="Times New Roman" panose="02020603050405020304" pitchFamily="18" charset="0"/>
                    <a:cs typeface="Times New Roman" panose="02020603050405020304" pitchFamily="18" charset="0"/>
                  </a:rPr>
                  <a:t>GAIN FORMULA , </a:t>
                </a:r>
                <a14:m>
                  <m:oMath xmlns:m="http://schemas.openxmlformats.org/officeDocument/2006/math">
                    <m:f>
                      <m:fPr>
                        <m:ctrlPr>
                          <a:rPr lang="x-IV_mathan" b="1" i="1" smtClean="0">
                            <a:effectLst/>
                            <a:latin typeface="Cambria Math" panose="02040503050406030204" pitchFamily="18" charset="0"/>
                          </a:rPr>
                        </m:ctrlPr>
                      </m:fPr>
                      <m:num>
                        <m:sSub>
                          <m:sSubPr>
                            <m:ctrlPr>
                              <a:rPr lang="x-IV_mathan" b="1" i="1">
                                <a:effectLst/>
                                <a:latin typeface="Cambria Math" panose="02040503050406030204" pitchFamily="18" charset="0"/>
                              </a:rPr>
                            </m:ctrlPr>
                          </m:sSubPr>
                          <m:e>
                            <m:r>
                              <a:rPr lang="x-IV_mathan" b="1" i="1">
                                <a:effectLst/>
                                <a:latin typeface="Cambria Math" panose="02040503050406030204" pitchFamily="18" charset="0"/>
                              </a:rPr>
                              <m:t>𝑽</m:t>
                            </m:r>
                          </m:e>
                          <m:sub>
                            <m:r>
                              <a:rPr lang="x-IV_mathan" b="1" i="1">
                                <a:effectLst/>
                                <a:latin typeface="Cambria Math" panose="02040503050406030204" pitchFamily="18" charset="0"/>
                              </a:rPr>
                              <m:t>𝑶</m:t>
                            </m:r>
                          </m:sub>
                        </m:sSub>
                      </m:num>
                      <m:den>
                        <m:sSub>
                          <m:sSubPr>
                            <m:ctrlPr>
                              <a:rPr lang="x-IV_mathan" b="1" i="1">
                                <a:effectLst/>
                                <a:latin typeface="Cambria Math" panose="02040503050406030204" pitchFamily="18" charset="0"/>
                              </a:rPr>
                            </m:ctrlPr>
                          </m:sSubPr>
                          <m:e>
                            <m:r>
                              <a:rPr lang="x-IV_mathan" b="1" i="1">
                                <a:effectLst/>
                                <a:latin typeface="Cambria Math" panose="02040503050406030204" pitchFamily="18" charset="0"/>
                              </a:rPr>
                              <m:t>𝑽</m:t>
                            </m:r>
                          </m:e>
                          <m:sub>
                            <m:r>
                              <a:rPr lang="x-IV_mathan" b="1" i="1">
                                <a:effectLst/>
                                <a:latin typeface="Cambria Math" panose="02040503050406030204" pitchFamily="18" charset="0"/>
                              </a:rPr>
                              <m:t>𝒊𝒏</m:t>
                            </m:r>
                          </m:sub>
                        </m:sSub>
                        <m:r>
                          <a:rPr lang="x-IV_mathan" b="1" i="1">
                            <a:effectLst/>
                            <a:latin typeface="Cambria Math" panose="02040503050406030204" pitchFamily="18" charset="0"/>
                          </a:rPr>
                          <m:t> </m:t>
                        </m:r>
                      </m:den>
                    </m:f>
                    <m:r>
                      <a:rPr lang="x-IV_mathan" b="1">
                        <a:effectLst/>
                        <a:latin typeface="Cambria Math" panose="02040503050406030204" pitchFamily="18" charset="0"/>
                      </a:rPr>
                      <m:t>=</m:t>
                    </m:r>
                    <m:f>
                      <m:fPr>
                        <m:ctrlPr>
                          <a:rPr lang="x-IV_mathan" b="1" i="1">
                            <a:effectLst/>
                            <a:latin typeface="Cambria Math" panose="02040503050406030204" pitchFamily="18" charset="0"/>
                          </a:rPr>
                        </m:ctrlPr>
                      </m:fPr>
                      <m:num>
                        <m:r>
                          <a:rPr lang="x-IV_mathan" b="1" i="1">
                            <a:effectLst/>
                            <a:latin typeface="Cambria Math" panose="02040503050406030204" pitchFamily="18" charset="0"/>
                          </a:rPr>
                          <m:t>𝟐𝐍</m:t>
                        </m:r>
                        <m:r>
                          <a:rPr lang="x-IV_mathan" b="1">
                            <a:effectLst/>
                            <a:latin typeface="Cambria Math" panose="02040503050406030204" pitchFamily="18" charset="0"/>
                          </a:rPr>
                          <m:t>+</m:t>
                        </m:r>
                        <m:r>
                          <a:rPr lang="x-IV_mathan" b="1" i="1">
                            <a:effectLst/>
                            <a:latin typeface="Cambria Math" panose="02040503050406030204" pitchFamily="18" charset="0"/>
                          </a:rPr>
                          <m:t>𝟑</m:t>
                        </m:r>
                      </m:num>
                      <m:den>
                        <m:r>
                          <a:rPr lang="x-IV_mathan" b="1" i="1">
                            <a:effectLst/>
                            <a:latin typeface="Cambria Math" panose="02040503050406030204" pitchFamily="18" charset="0"/>
                          </a:rPr>
                          <m:t>𝟏</m:t>
                        </m:r>
                        <m:r>
                          <a:rPr lang="x-IV_mathan" b="1">
                            <a:effectLst/>
                            <a:latin typeface="Cambria Math" panose="02040503050406030204" pitchFamily="18" charset="0"/>
                          </a:rPr>
                          <m:t>−</m:t>
                        </m:r>
                        <m:r>
                          <a:rPr lang="x-IV_mathan" b="1" i="1">
                            <a:effectLst/>
                            <a:latin typeface="Cambria Math" panose="02040503050406030204" pitchFamily="18" charset="0"/>
                          </a:rPr>
                          <m:t>𝟐</m:t>
                        </m:r>
                        <m:r>
                          <a:rPr lang="x-IV_mathan" b="1" i="1">
                            <a:effectLst/>
                            <a:latin typeface="Cambria Math" panose="02040503050406030204" pitchFamily="18" charset="0"/>
                          </a:rPr>
                          <m:t>𝑫</m:t>
                        </m:r>
                      </m:den>
                    </m:f>
                  </m:oMath>
                </a14:m>
                <a:endParaRPr lang="en-IN" dirty="0">
                  <a:solidFill>
                    <a:schemeClr val="tx1"/>
                  </a:solidFill>
                  <a:latin typeface="Times New Roman" panose="02020603050405020304" pitchFamily="18" charset="0"/>
                  <a:cs typeface="Times New Roman" panose="02020603050405020304" pitchFamily="18" charset="0"/>
                </a:endParaRPr>
              </a:p>
              <a:p>
                <a:pPr>
                  <a:spcBef>
                    <a:spcPts val="600"/>
                  </a:spcBef>
                </a:pPr>
                <a:r>
                  <a:rPr lang="en-IN" b="1" u="sng" dirty="0">
                    <a:latin typeface="Times New Roman" panose="02020603050405020304" pitchFamily="18" charset="0"/>
                    <a:cs typeface="Times New Roman" panose="02020603050405020304" pitchFamily="18" charset="0"/>
                  </a:rPr>
                  <a:t>DUTY CYCLE CALCULATION</a:t>
                </a:r>
              </a:p>
              <a:p>
                <a:pPr>
                  <a:spcBef>
                    <a:spcPts val="600"/>
                  </a:spcBef>
                </a:pPr>
                <a:endParaRPr lang="en-IN" b="1" u="sng" dirty="0">
                  <a:latin typeface="Times New Roman" panose="02020603050405020304" pitchFamily="18" charset="0"/>
                  <a:cs typeface="Times New Roman" panose="02020603050405020304" pitchFamily="18" charset="0"/>
                </a:endParaRPr>
              </a:p>
              <a:p>
                <a:pPr>
                  <a:spcBef>
                    <a:spcPts val="600"/>
                  </a:spcBef>
                </a:pPr>
                <a14:m>
                  <m:oMathPara xmlns:m="http://schemas.openxmlformats.org/officeDocument/2006/math">
                    <m:oMathParaPr>
                      <m:jc m:val="left"/>
                    </m:oMathParaPr>
                    <m:oMath xmlns:m="http://schemas.openxmlformats.org/officeDocument/2006/math">
                      <m:f>
                        <m:fPr>
                          <m:ctrlPr>
                            <a:rPr lang="x-IV_mathan" b="1" i="1" smtClean="0">
                              <a:effectLst/>
                              <a:latin typeface="Cambria Math" panose="02040503050406030204" pitchFamily="18" charset="0"/>
                            </a:rPr>
                          </m:ctrlPr>
                        </m:fPr>
                        <m:num>
                          <m:sSub>
                            <m:sSubPr>
                              <m:ctrlPr>
                                <a:rPr lang="x-IV_mathan" b="1" i="1">
                                  <a:effectLst/>
                                  <a:latin typeface="Cambria Math" panose="02040503050406030204" pitchFamily="18" charset="0"/>
                                </a:rPr>
                              </m:ctrlPr>
                            </m:sSubPr>
                            <m:e>
                              <m:r>
                                <a:rPr lang="x-IV_mathan" b="1" i="1">
                                  <a:effectLst/>
                                  <a:latin typeface="Cambria Math" panose="02040503050406030204" pitchFamily="18" charset="0"/>
                                </a:rPr>
                                <m:t>𝑽</m:t>
                              </m:r>
                            </m:e>
                            <m:sub>
                              <m:r>
                                <a:rPr lang="x-IV_mathan" b="1" i="1">
                                  <a:effectLst/>
                                  <a:latin typeface="Cambria Math" panose="02040503050406030204" pitchFamily="18" charset="0"/>
                                </a:rPr>
                                <m:t>𝑶</m:t>
                              </m:r>
                            </m:sub>
                          </m:sSub>
                        </m:num>
                        <m:den>
                          <m:sSub>
                            <m:sSubPr>
                              <m:ctrlPr>
                                <a:rPr lang="x-IV_mathan" b="1" i="1">
                                  <a:effectLst/>
                                  <a:latin typeface="Cambria Math" panose="02040503050406030204" pitchFamily="18" charset="0"/>
                                </a:rPr>
                              </m:ctrlPr>
                            </m:sSubPr>
                            <m:e>
                              <m:r>
                                <a:rPr lang="x-IV_mathan" b="1" i="1">
                                  <a:effectLst/>
                                  <a:latin typeface="Cambria Math" panose="02040503050406030204" pitchFamily="18" charset="0"/>
                                </a:rPr>
                                <m:t>𝑽</m:t>
                              </m:r>
                            </m:e>
                            <m:sub>
                              <m:r>
                                <a:rPr lang="x-IV_mathan" b="1" i="1">
                                  <a:effectLst/>
                                  <a:latin typeface="Cambria Math" panose="02040503050406030204" pitchFamily="18" charset="0"/>
                                </a:rPr>
                                <m:t>𝒊𝒏</m:t>
                              </m:r>
                            </m:sub>
                          </m:sSub>
                          <m:r>
                            <a:rPr lang="x-IV_mathan" b="1" i="1">
                              <a:effectLst/>
                              <a:latin typeface="Cambria Math" panose="02040503050406030204" pitchFamily="18" charset="0"/>
                            </a:rPr>
                            <m:t> </m:t>
                          </m:r>
                        </m:den>
                      </m:f>
                      <m:r>
                        <a:rPr lang="x-IV_mathan" b="1">
                          <a:effectLst/>
                          <a:latin typeface="Cambria Math" panose="02040503050406030204" pitchFamily="18" charset="0"/>
                        </a:rPr>
                        <m:t>=</m:t>
                      </m:r>
                      <m:f>
                        <m:fPr>
                          <m:ctrlPr>
                            <a:rPr lang="x-IV_mathan" b="1" i="1">
                              <a:effectLst/>
                              <a:latin typeface="Cambria Math" panose="02040503050406030204" pitchFamily="18" charset="0"/>
                            </a:rPr>
                          </m:ctrlPr>
                        </m:fPr>
                        <m:num>
                          <m:r>
                            <a:rPr lang="x-IV_mathan" b="1" i="1">
                              <a:effectLst/>
                              <a:latin typeface="Cambria Math" panose="02040503050406030204" pitchFamily="18" charset="0"/>
                            </a:rPr>
                            <m:t>𝟐𝐍</m:t>
                          </m:r>
                          <m:r>
                            <a:rPr lang="x-IV_mathan" b="1">
                              <a:effectLst/>
                              <a:latin typeface="Cambria Math" panose="02040503050406030204" pitchFamily="18" charset="0"/>
                            </a:rPr>
                            <m:t>+</m:t>
                          </m:r>
                          <m:r>
                            <a:rPr lang="x-IV_mathan" b="1" i="1">
                              <a:effectLst/>
                              <a:latin typeface="Cambria Math" panose="02040503050406030204" pitchFamily="18" charset="0"/>
                            </a:rPr>
                            <m:t>𝟑</m:t>
                          </m:r>
                        </m:num>
                        <m:den>
                          <m:r>
                            <a:rPr lang="x-IV_mathan" b="1" i="1">
                              <a:effectLst/>
                              <a:latin typeface="Cambria Math" panose="02040503050406030204" pitchFamily="18" charset="0"/>
                            </a:rPr>
                            <m:t>𝟏</m:t>
                          </m:r>
                          <m:r>
                            <a:rPr lang="x-IV_mathan" b="1">
                              <a:effectLst/>
                              <a:latin typeface="Cambria Math" panose="02040503050406030204" pitchFamily="18" charset="0"/>
                            </a:rPr>
                            <m:t>−</m:t>
                          </m:r>
                          <m:r>
                            <a:rPr lang="x-IV_mathan" b="1" i="1">
                              <a:effectLst/>
                              <a:latin typeface="Cambria Math" panose="02040503050406030204" pitchFamily="18" charset="0"/>
                            </a:rPr>
                            <m:t>𝟐</m:t>
                          </m:r>
                          <m:r>
                            <a:rPr lang="x-IV_mathan" b="1" i="1">
                              <a:effectLst/>
                              <a:latin typeface="Cambria Math" panose="02040503050406030204" pitchFamily="18" charset="0"/>
                            </a:rPr>
                            <m:t>𝑫</m:t>
                          </m:r>
                        </m:den>
                      </m:f>
                    </m:oMath>
                  </m:oMathPara>
                </a14:m>
                <a:endParaRPr lang="en-US" b="1" dirty="0">
                  <a:effectLst/>
                  <a:latin typeface="Times New Roman" panose="02020603050405020304" pitchFamily="18" charset="0"/>
                  <a:cs typeface="Times New Roman" panose="02020603050405020304" pitchFamily="18" charset="0"/>
                </a:endParaRPr>
              </a:p>
              <a:p>
                <a:pPr>
                  <a:spcBef>
                    <a:spcPts val="600"/>
                  </a:spcBef>
                </a:pPr>
                <a:r>
                  <a:rPr lang="en-IN" dirty="0">
                    <a:solidFill>
                      <a:schemeClr val="tx1"/>
                    </a:solidFill>
                    <a:latin typeface="Times New Roman" panose="02020603050405020304" pitchFamily="18" charset="0"/>
                    <a:cs typeface="Times New Roman" panose="02020603050405020304" pitchFamily="18" charset="0"/>
                  </a:rPr>
                  <a:t>12=2(1)+3/1-2(D)</a:t>
                </a:r>
              </a:p>
              <a:p>
                <a:pPr>
                  <a:spcBef>
                    <a:spcPts val="600"/>
                  </a:spcBef>
                </a:pPr>
                <a:r>
                  <a:rPr lang="en-IN" dirty="0">
                    <a:latin typeface="Times New Roman" panose="02020603050405020304" pitchFamily="18" charset="0"/>
                    <a:cs typeface="Times New Roman" panose="02020603050405020304" pitchFamily="18" charset="0"/>
                  </a:rPr>
                  <a:t>1-2D=5/12</a:t>
                </a:r>
              </a:p>
              <a:p>
                <a:pPr>
                  <a:spcBef>
                    <a:spcPts val="600"/>
                  </a:spcBef>
                </a:pPr>
                <a:r>
                  <a:rPr lang="en-IN" dirty="0">
                    <a:solidFill>
                      <a:schemeClr val="tx1"/>
                    </a:solidFill>
                    <a:latin typeface="Times New Roman" panose="02020603050405020304" pitchFamily="18" charset="0"/>
                    <a:cs typeface="Times New Roman" panose="02020603050405020304" pitchFamily="18" charset="0"/>
                  </a:rPr>
                  <a:t>0.41=1-2D</a:t>
                </a:r>
              </a:p>
              <a:p>
                <a:pPr>
                  <a:spcBef>
                    <a:spcPts val="600"/>
                  </a:spcBef>
                </a:pPr>
                <a:r>
                  <a:rPr lang="en-IN" dirty="0">
                    <a:latin typeface="Times New Roman" panose="02020603050405020304" pitchFamily="18" charset="0"/>
                    <a:cs typeface="Times New Roman" panose="02020603050405020304" pitchFamily="18" charset="0"/>
                  </a:rPr>
                  <a:t>1-0.41=2D</a:t>
                </a:r>
              </a:p>
              <a:p>
                <a:pPr>
                  <a:spcBef>
                    <a:spcPts val="600"/>
                  </a:spcBef>
                </a:pPr>
                <a:r>
                  <a:rPr lang="en-IN" dirty="0">
                    <a:solidFill>
                      <a:schemeClr val="tx1"/>
                    </a:solidFill>
                    <a:latin typeface="Times New Roman" panose="02020603050405020304" pitchFamily="18" charset="0"/>
                    <a:cs typeface="Times New Roman" panose="02020603050405020304" pitchFamily="18" charset="0"/>
                  </a:rPr>
                  <a:t>0.6/2=D</a:t>
                </a: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D=0.3</a:t>
                </a:r>
                <a:endParaRPr lang="en-IN" b="1"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TextBox 2">
                <a:extLst>
                  <a:ext uri="{FF2B5EF4-FFF2-40B4-BE49-F238E27FC236}">
                    <a16:creationId xmlns:a16="http://schemas.microsoft.com/office/drawing/2014/main" id="{6F363BD9-801E-F12D-8238-412FA35A939F}"/>
                  </a:ext>
                </a:extLst>
              </p:cNvPr>
              <p:cNvSpPr txBox="1">
                <a:spLocks noRot="1" noChangeAspect="1" noMove="1" noResize="1" noEditPoints="1" noAdjustHandles="1" noChangeArrowheads="1" noChangeShapeType="1" noTextEdit="1"/>
              </p:cNvSpPr>
              <p:nvPr/>
            </p:nvSpPr>
            <p:spPr>
              <a:xfrm>
                <a:off x="1101012" y="1438172"/>
                <a:ext cx="10049070" cy="5059142"/>
              </a:xfrm>
              <a:prstGeom prst="rect">
                <a:avLst/>
              </a:prstGeom>
              <a:blipFill>
                <a:blip r:embed="rId2"/>
                <a:stretch>
                  <a:fillRect l="-546" b="-964"/>
                </a:stretch>
              </a:blipFill>
            </p:spPr>
            <p:txBody>
              <a:bodyPr/>
              <a:lstStyle/>
              <a:p>
                <a:r>
                  <a:rPr lang="en-IN">
                    <a:noFill/>
                  </a:rPr>
                  <a:t> </a:t>
                </a:r>
              </a:p>
            </p:txBody>
          </p:sp>
        </mc:Fallback>
      </mc:AlternateContent>
      <p:sp>
        <p:nvSpPr>
          <p:cNvPr id="6" name="Rectangle 2">
            <a:extLst>
              <a:ext uri="{FF2B5EF4-FFF2-40B4-BE49-F238E27FC236}">
                <a16:creationId xmlns:a16="http://schemas.microsoft.com/office/drawing/2014/main" id="{FB60438B-9DD5-8701-FFD7-C9D3B14FE34C}"/>
              </a:ext>
            </a:extLst>
          </p:cNvPr>
          <p:cNvSpPr>
            <a:spLocks noChangeArrowheads="1"/>
          </p:cNvSpPr>
          <p:nvPr/>
        </p:nvSpPr>
        <p:spPr bwMode="auto">
          <a:xfrm>
            <a:off x="4920053" y="3408851"/>
            <a:ext cx="6682946" cy="1200329"/>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sng" strike="noStrike" cap="none" normalizeH="0" baseline="0" dirty="0">
                <a:ln>
                  <a:noFill/>
                </a:ln>
                <a:effectLst/>
                <a:latin typeface="Times New Roman" panose="02020603050405020304" pitchFamily="18" charset="0"/>
                <a:cs typeface="Times New Roman" panose="02020603050405020304" pitchFamily="18" charset="0"/>
              </a:rPr>
              <a:t>COUPLING COEFFICIENT CALCULATION</a:t>
            </a: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The coupling coefficient of coupled inductor, k = </a:t>
            </a:r>
            <a:r>
              <a:rPr kumimoji="0" lang="en-US" altLang="en-US" b="0" i="0" u="none" strike="noStrike" cap="none" normalizeH="0" baseline="0" dirty="0" err="1">
                <a:ln>
                  <a:noFill/>
                </a:ln>
                <a:effectLst/>
                <a:latin typeface="Times New Roman" panose="02020603050405020304" pitchFamily="18" charset="0"/>
                <a:cs typeface="Times New Roman" panose="02020603050405020304" pitchFamily="18" charset="0"/>
              </a:rPr>
              <a:t>L</a:t>
            </a:r>
            <a:r>
              <a:rPr kumimoji="0" lang="en-US" altLang="en-US" b="0" i="0" u="none" strike="noStrike" cap="none" normalizeH="0" baseline="-30000" dirty="0" err="1">
                <a:ln>
                  <a:noFill/>
                </a:ln>
                <a:effectLst/>
                <a:latin typeface="Times New Roman" panose="02020603050405020304" pitchFamily="18" charset="0"/>
                <a:cs typeface="Times New Roman" panose="02020603050405020304" pitchFamily="18" charset="0"/>
              </a:rPr>
              <a:t>m</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effectLst/>
                <a:latin typeface="Times New Roman" panose="02020603050405020304" pitchFamily="18" charset="0"/>
                <a:cs typeface="Times New Roman" panose="02020603050405020304" pitchFamily="18" charset="0"/>
              </a:rPr>
              <a:t>L</a:t>
            </a:r>
            <a:r>
              <a:rPr kumimoji="0" lang="en-US" altLang="en-US" b="0" i="0" u="none" strike="noStrike" cap="none" normalizeH="0" baseline="-30000" dirty="0" err="1">
                <a:ln>
                  <a:noFill/>
                </a:ln>
                <a:effectLst/>
                <a:latin typeface="Times New Roman" panose="02020603050405020304" pitchFamily="18" charset="0"/>
                <a:cs typeface="Times New Roman" panose="02020603050405020304" pitchFamily="18" charset="0"/>
              </a:rPr>
              <a:t>m</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L</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k</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effectLst/>
                <a:latin typeface="Times New Roman" panose="02020603050405020304" pitchFamily="18" charset="0"/>
                <a:cs typeface="Times New Roman" panose="02020603050405020304" pitchFamily="18" charset="0"/>
              </a:rPr>
              <a:t>L</a:t>
            </a:r>
            <a:r>
              <a:rPr kumimoji="0" lang="en-US" altLang="en-US" b="0" i="0" u="none" strike="noStrike" cap="none" normalizeH="0" baseline="-30000" dirty="0" err="1">
                <a:ln>
                  <a:noFill/>
                </a:ln>
                <a:effectLst/>
                <a:latin typeface="Times New Roman" panose="02020603050405020304" pitchFamily="18" charset="0"/>
                <a:cs typeface="Times New Roman" panose="02020603050405020304" pitchFamily="18" charset="0"/>
              </a:rPr>
              <a:t>m</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=200μH, L</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k</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 2μH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K = 200μH / (200μH + 2μH) = 0.9909</a:t>
            </a:r>
          </a:p>
        </p:txBody>
      </p:sp>
      <p:sp>
        <p:nvSpPr>
          <p:cNvPr id="10" name="Rectangle 5">
            <a:extLst>
              <a:ext uri="{FF2B5EF4-FFF2-40B4-BE49-F238E27FC236}">
                <a16:creationId xmlns:a16="http://schemas.microsoft.com/office/drawing/2014/main" id="{B60A9811-4F76-B1DD-BB97-44FF6337406E}"/>
              </a:ext>
            </a:extLst>
          </p:cNvPr>
          <p:cNvSpPr>
            <a:spLocks noChangeArrowheads="1"/>
          </p:cNvSpPr>
          <p:nvPr/>
        </p:nvSpPr>
        <p:spPr bwMode="auto">
          <a:xfrm>
            <a:off x="4920053" y="4780424"/>
            <a:ext cx="6942438" cy="1431161"/>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91440" tIns="4572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sng" strike="noStrike" cap="none" normalizeH="0" baseline="0" dirty="0">
                <a:ln>
                  <a:noFill/>
                </a:ln>
                <a:effectLst/>
                <a:latin typeface="Times New Roman" panose="02020603050405020304" pitchFamily="18" charset="0"/>
                <a:cs typeface="Times New Roman" panose="02020603050405020304" pitchFamily="18" charset="0"/>
              </a:rPr>
              <a:t>COUPLED INDUCTOR DESIGN</a:t>
            </a: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Here core used is EI 33.From the datasheet of EI 33 core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A</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L</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=4</a:t>
            </a:r>
            <a:r>
              <a:rPr lang="en-US" b="0" kern="1200" dirty="0">
                <a:solidFill>
                  <a:schemeClr val="tx1"/>
                </a:solidFill>
                <a:effectLst/>
                <a:latin typeface="Times New Roman" panose="02020603050405020304" pitchFamily="18" charset="0"/>
                <a:cs typeface="Times New Roman" panose="02020603050405020304" pitchFamily="18" charset="0"/>
              </a:rPr>
              <a:t> µ </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We have,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Mutual inductance = k √L</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P</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L</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S =</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200μH</a:t>
            </a:r>
          </a:p>
        </p:txBody>
      </p:sp>
    </p:spTree>
    <p:extLst>
      <p:ext uri="{BB962C8B-B14F-4D97-AF65-F5344CB8AC3E}">
        <p14:creationId xmlns:p14="http://schemas.microsoft.com/office/powerpoint/2010/main" val="257163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CBAE2306-D6A3-9AE4-F48E-1922C8796757}"/>
                  </a:ext>
                </a:extLst>
              </p:cNvPr>
              <p:cNvSpPr>
                <a:spLocks noChangeArrowheads="1"/>
              </p:cNvSpPr>
              <p:nvPr/>
            </p:nvSpPr>
            <p:spPr bwMode="auto">
              <a:xfrm>
                <a:off x="1563867" y="594875"/>
                <a:ext cx="9119683" cy="5078313"/>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Let N be No. of turns in primary and 1N be No. of turns in secondary 1N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L</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P</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=N</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2</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A</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L</a:t>
                </a: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L</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S </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N</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2</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A</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L</a:t>
                </a: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L</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S</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=N</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2</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A</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L</a:t>
                </a: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M = k√N</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2</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A</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L</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 N</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2</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A</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L</a:t>
                </a: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M =  k  √N</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4  </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A</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L</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2</a:t>
                </a: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M= k * N</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2  </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A</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L</a:t>
                </a: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Times New Roman" panose="02020603050405020304" pitchFamily="18" charset="0"/>
                    <a:cs typeface="Times New Roman" panose="02020603050405020304" pitchFamily="18" charset="0"/>
                  </a:rPr>
                  <a:t>200</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μH =0.990 * N</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2  </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*4</a:t>
                </a:r>
                <a:r>
                  <a:rPr lang="en-US" sz="1800" b="0" kern="1200" dirty="0">
                    <a:solidFill>
                      <a:schemeClr val="tx1"/>
                    </a:solidFill>
                    <a:effectLst/>
                    <a:latin typeface="Times New Roman" panose="02020603050405020304" pitchFamily="18" charset="0"/>
                    <a:cs typeface="Times New Roman" panose="02020603050405020304" pitchFamily="18" charset="0"/>
                  </a:rPr>
                  <a:t> µ </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H</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Times New Roman" panose="02020603050405020304" pitchFamily="18" charset="0"/>
                    <a:cs typeface="Times New Roman" panose="02020603050405020304" pitchFamily="18" charset="0"/>
                  </a:rPr>
                  <a:t>200</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μH =3.96 </a:t>
                </a:r>
                <a:r>
                  <a:rPr lang="en-US" sz="1800" b="0" kern="1200" dirty="0">
                    <a:solidFill>
                      <a:schemeClr val="tx1"/>
                    </a:solidFill>
                    <a:effectLst/>
                    <a:latin typeface="Times New Roman" panose="02020603050405020304" pitchFamily="18" charset="0"/>
                    <a:cs typeface="Times New Roman" panose="02020603050405020304" pitchFamily="18" charset="0"/>
                  </a:rPr>
                  <a:t>µ </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H * N</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2</a:t>
                </a: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N</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2</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 200μH  / 3.96</a:t>
                </a:r>
                <a:r>
                  <a:rPr lang="en-US" sz="1800" b="0" kern="1200" dirty="0">
                    <a:solidFill>
                      <a:schemeClr val="tx1"/>
                    </a:solidFill>
                    <a:effectLst/>
                    <a:latin typeface="Times New Roman" panose="02020603050405020304" pitchFamily="18" charset="0"/>
                    <a:cs typeface="Times New Roman" panose="02020603050405020304" pitchFamily="18" charset="0"/>
                  </a:rPr>
                  <a:t>µ </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N</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2</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=50.5 N=7.1=7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L</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P</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N</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P</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2  </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A</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L</a:t>
                </a: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L</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P</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49* 4 </a:t>
                </a:r>
                <a:r>
                  <a:rPr lang="en-US" sz="1800" b="0" kern="1200" dirty="0">
                    <a:solidFill>
                      <a:schemeClr val="tx1"/>
                    </a:solidFill>
                    <a:effectLst/>
                    <a:latin typeface="Times New Roman" panose="02020603050405020304" pitchFamily="18" charset="0"/>
                    <a:cs typeface="Times New Roman" panose="02020603050405020304" pitchFamily="18" charset="0"/>
                  </a:rPr>
                  <a:t>µ </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strike="noStrike" cap="none" normalizeH="0" baseline="0" dirty="0">
                    <a:ln>
                      <a:noFill/>
                    </a:ln>
                    <a:effectLst/>
                    <a:latin typeface="Times New Roman" panose="02020603050405020304" pitchFamily="18" charset="0"/>
                    <a:cs typeface="Times New Roman" panose="02020603050405020304" pitchFamily="18" charset="0"/>
                  </a:rPr>
                  <a:t>L</a:t>
                </a:r>
                <a:r>
                  <a:rPr kumimoji="0" lang="en-US" altLang="en-US" i="0" strike="noStrike" cap="none" normalizeH="0" baseline="-30000" dirty="0">
                    <a:ln>
                      <a:noFill/>
                    </a:ln>
                    <a:effectLst/>
                    <a:latin typeface="Times New Roman" panose="02020603050405020304" pitchFamily="18" charset="0"/>
                    <a:cs typeface="Times New Roman" panose="02020603050405020304" pitchFamily="18" charset="0"/>
                  </a:rPr>
                  <a:t>P</a:t>
                </a:r>
                <a:r>
                  <a:rPr kumimoji="0" lang="en-US" altLang="en-US" i="0" strike="noStrike" cap="none" normalizeH="0" baseline="0" dirty="0">
                    <a:ln>
                      <a:noFill/>
                    </a:ln>
                    <a:effectLst/>
                    <a:latin typeface="Times New Roman" panose="02020603050405020304" pitchFamily="18" charset="0"/>
                    <a:cs typeface="Times New Roman" panose="02020603050405020304" pitchFamily="18" charset="0"/>
                  </a:rPr>
                  <a:t>= 1.96 </a:t>
                </a:r>
                <a:r>
                  <a:rPr kumimoji="0" lang="en-US" altLang="en-US" i="0" strike="noStrike" cap="none" normalizeH="0" baseline="0" dirty="0" err="1">
                    <a:ln>
                      <a:noFill/>
                    </a:ln>
                    <a:latin typeface="Times New Roman" panose="02020603050405020304" pitchFamily="18" charset="0"/>
                    <a:cs typeface="Times New Roman" panose="02020603050405020304" pitchFamily="18" charset="0"/>
                  </a:rPr>
                  <a:t>m</a:t>
                </a:r>
                <a:r>
                  <a:rPr kumimoji="0" lang="en-US" altLang="en-US" i="0" strike="noStrike" cap="none" normalizeH="0" baseline="0" dirty="0" err="1">
                    <a:ln>
                      <a:noFill/>
                    </a:ln>
                    <a:effectLst/>
                    <a:latin typeface="Times New Roman" panose="02020603050405020304" pitchFamily="18" charset="0"/>
                    <a:cs typeface="Times New Roman" panose="02020603050405020304" pitchFamily="18" charset="0"/>
                  </a:rPr>
                  <a:t>H</a:t>
                </a:r>
                <a14:m>
                  <m:oMath xmlns:m="http://schemas.openxmlformats.org/officeDocument/2006/math">
                    <m:r>
                      <a:rPr lang="en-US" altLang="en-US" i="1">
                        <a:latin typeface="Cambria Math" panose="02040503050406030204" pitchFamily="18" charset="0"/>
                        <a:ea typeface="Cambria Math" panose="02040503050406030204" pitchFamily="18" charset="0"/>
                        <a:cs typeface="Times New Roman" panose="02020603050405020304" pitchFamily="18" charset="0"/>
                      </a:rPr>
                      <m:t> </m:t>
                    </m:r>
                    <m:r>
                      <a:rPr kumimoji="0" lang="en-US" altLang="en-US" i="1" strike="noStrike" cap="none" normalizeH="0" baseline="0" smtClean="0">
                        <a:ln>
                          <a:noFill/>
                        </a:ln>
                        <a:effectLst/>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b="0" i="0" strike="noStrike" cap="none" normalizeH="0" baseline="0" smtClean="0">
                        <a:ln>
                          <a:noFill/>
                        </a:ln>
                        <a:effectLst/>
                        <a:latin typeface="Cambria Math" panose="02040503050406030204" pitchFamily="18" charset="0"/>
                        <a:ea typeface="Cambria Math" panose="02040503050406030204" pitchFamily="18" charset="0"/>
                        <a:cs typeface="Times New Roman" panose="02020603050405020304" pitchFamily="18" charset="0"/>
                      </a:rPr>
                      <m:t>2</m:t>
                    </m:r>
                  </m:oMath>
                </a14:m>
                <a:r>
                  <a:rPr kumimoji="0" lang="en-US" altLang="en-US" i="0" strike="noStrike" cap="none" normalizeH="0" baseline="0" dirty="0">
                    <a:ln>
                      <a:noFill/>
                    </a:ln>
                    <a:effectLst/>
                    <a:latin typeface="Times New Roman" panose="02020603050405020304" pitchFamily="18" charset="0"/>
                    <a:cs typeface="Times New Roman" panose="02020603050405020304" pitchFamily="18" charset="0"/>
                  </a:rPr>
                  <a:t>mH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L</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S</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N</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S</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2  </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A</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L</a:t>
                </a: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L</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S</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7</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2  </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4 </a:t>
                </a:r>
                <a:r>
                  <a:rPr lang="en-US" sz="1800" b="0" kern="1200" dirty="0">
                    <a:solidFill>
                      <a:schemeClr val="tx1"/>
                    </a:solidFill>
                    <a:effectLst/>
                    <a:latin typeface="Times New Roman" panose="02020603050405020304" pitchFamily="18" charset="0"/>
                    <a:cs typeface="Times New Roman" panose="02020603050405020304" pitchFamily="18" charset="0"/>
                  </a:rPr>
                  <a:t>µ </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L</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S</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49</a:t>
                </a:r>
                <a:r>
                  <a:rPr kumimoji="0" lang="en-US" altLang="en-US" b="0" i="0" u="none" strike="noStrike" cap="none" normalizeH="0" baseline="30000" dirty="0">
                    <a:ln>
                      <a:noFill/>
                    </a:ln>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4 </a:t>
                </a:r>
                <a:r>
                  <a:rPr lang="en-US" sz="1800" b="0" kern="1200" dirty="0">
                    <a:solidFill>
                      <a:schemeClr val="tx1"/>
                    </a:solidFill>
                    <a:effectLst/>
                    <a:latin typeface="Times New Roman" panose="02020603050405020304" pitchFamily="18" charset="0"/>
                    <a:cs typeface="Times New Roman" panose="02020603050405020304" pitchFamily="18" charset="0"/>
                  </a:rPr>
                  <a:t>µ </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strike="noStrike" cap="none" normalizeH="0" baseline="0" dirty="0">
                    <a:ln>
                      <a:noFill/>
                    </a:ln>
                    <a:effectLst/>
                    <a:latin typeface="Times New Roman" panose="02020603050405020304" pitchFamily="18" charset="0"/>
                    <a:cs typeface="Times New Roman" panose="02020603050405020304" pitchFamily="18" charset="0"/>
                  </a:rPr>
                  <a:t>L</a:t>
                </a:r>
                <a:r>
                  <a:rPr kumimoji="0" lang="en-US" altLang="en-US" i="0" strike="noStrike" cap="none" normalizeH="0" baseline="-30000" dirty="0">
                    <a:ln>
                      <a:noFill/>
                    </a:ln>
                    <a:effectLst/>
                    <a:latin typeface="Times New Roman" panose="02020603050405020304" pitchFamily="18" charset="0"/>
                    <a:cs typeface="Times New Roman" panose="02020603050405020304" pitchFamily="18" charset="0"/>
                  </a:rPr>
                  <a:t>S </a:t>
                </a:r>
                <a:r>
                  <a:rPr kumimoji="0" lang="en-US" altLang="en-US" i="0" strike="noStrike" cap="none" normalizeH="0" baseline="0" dirty="0">
                    <a:ln>
                      <a:noFill/>
                    </a:ln>
                    <a:effectLst/>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2</a:t>
                </a:r>
                <a:r>
                  <a:rPr kumimoji="0" lang="en-US" altLang="en-US" i="0" strike="noStrike" cap="none" normalizeH="0" baseline="0" dirty="0">
                    <a:ln>
                      <a:noFill/>
                    </a:ln>
                    <a:latin typeface="Times New Roman" panose="02020603050405020304" pitchFamily="18" charset="0"/>
                    <a:cs typeface="Times New Roman" panose="02020603050405020304" pitchFamily="18" charset="0"/>
                  </a:rPr>
                  <a:t>m</a:t>
                </a:r>
                <a:r>
                  <a:rPr kumimoji="0" lang="en-US" altLang="en-US" i="0" strike="noStrike" cap="none" normalizeH="0" baseline="0" dirty="0">
                    <a:ln>
                      <a:noFill/>
                    </a:ln>
                    <a:effectLst/>
                    <a:latin typeface="Times New Roman" panose="02020603050405020304" pitchFamily="18" charset="0"/>
                    <a:cs typeface="Times New Roman" panose="02020603050405020304" pitchFamily="18" charset="0"/>
                  </a:rPr>
                  <a:t>H</a:t>
                </a:r>
              </a:p>
            </p:txBody>
          </p:sp>
        </mc:Choice>
        <mc:Fallback xmlns="">
          <p:sp>
            <p:nvSpPr>
              <p:cNvPr id="6" name="Rectangle 3">
                <a:extLst>
                  <a:ext uri="{FF2B5EF4-FFF2-40B4-BE49-F238E27FC236}">
                    <a16:creationId xmlns:a16="http://schemas.microsoft.com/office/drawing/2014/main" id="{CBAE2306-D6A3-9AE4-F48E-1922C8796757}"/>
                  </a:ext>
                </a:extLst>
              </p:cNvPr>
              <p:cNvSpPr>
                <a:spLocks noRot="1" noChangeAspect="1" noMove="1" noResize="1" noEditPoints="1" noAdjustHandles="1" noChangeArrowheads="1" noChangeShapeType="1" noTextEdit="1"/>
              </p:cNvSpPr>
              <p:nvPr/>
            </p:nvSpPr>
            <p:spPr bwMode="auto">
              <a:xfrm>
                <a:off x="1563867" y="594875"/>
                <a:ext cx="9119683" cy="5078313"/>
              </a:xfrm>
              <a:prstGeom prst="rect">
                <a:avLst/>
              </a:prstGeom>
              <a:blipFill>
                <a:blip r:embed="rId2"/>
                <a:stretch>
                  <a:fillRect l="-602" t="-240" b="-1441"/>
                </a:stretch>
              </a:blipFill>
              <a:ln>
                <a:noFill/>
              </a:ln>
              <a:effectLst/>
            </p:spPr>
            <p:txBody>
              <a:bodyPr/>
              <a:lstStyle/>
              <a:p>
                <a:r>
                  <a:rPr lang="en-IN">
                    <a:noFill/>
                  </a:rPr>
                  <a:t> </a:t>
                </a:r>
              </a:p>
            </p:txBody>
          </p:sp>
        </mc:Fallback>
      </mc:AlternateContent>
    </p:spTree>
    <p:extLst>
      <p:ext uri="{BB962C8B-B14F-4D97-AF65-F5344CB8AC3E}">
        <p14:creationId xmlns:p14="http://schemas.microsoft.com/office/powerpoint/2010/main" val="30275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7602D-7663-B4D9-E833-0298C8608C33}"/>
              </a:ext>
            </a:extLst>
          </p:cNvPr>
          <p:cNvSpPr>
            <a:spLocks noGrp="1"/>
          </p:cNvSpPr>
          <p:nvPr>
            <p:ph type="title"/>
          </p:nvPr>
        </p:nvSpPr>
        <p:spPr/>
        <p:txBody>
          <a:bodyPr>
            <a:normAutofit/>
          </a:bodyPr>
          <a:lstStyle/>
          <a:p>
            <a:r>
              <a:rPr lang="en-US" sz="2000" b="1" dirty="0">
                <a:latin typeface="Times New Roman" panose="02020603050405020304" pitchFamily="18" charset="0"/>
              </a:rPr>
              <a:t>IRF840 (MOSFET)</a:t>
            </a:r>
            <a:endParaRPr lang="en-IN" sz="2000" b="1" dirty="0">
              <a:latin typeface="Times New Roman" panose="02020603050405020304" pitchFamily="18" charset="0"/>
            </a:endParaRPr>
          </a:p>
        </p:txBody>
      </p:sp>
      <p:sp>
        <p:nvSpPr>
          <p:cNvPr id="4" name="TextBox 3">
            <a:extLst>
              <a:ext uri="{FF2B5EF4-FFF2-40B4-BE49-F238E27FC236}">
                <a16:creationId xmlns:a16="http://schemas.microsoft.com/office/drawing/2014/main" id="{75BBE59B-904B-A946-8593-A37D56F3611A}"/>
              </a:ext>
            </a:extLst>
          </p:cNvPr>
          <p:cNvSpPr txBox="1"/>
          <p:nvPr/>
        </p:nvSpPr>
        <p:spPr>
          <a:xfrm>
            <a:off x="838200" y="1906565"/>
            <a:ext cx="10051401" cy="3477875"/>
          </a:xfrm>
          <a:prstGeom prst="rect">
            <a:avLst/>
          </a:prstGeom>
          <a:noFill/>
        </p:spPr>
        <p:txBody>
          <a:bodyPr wrap="square">
            <a:spAutoFit/>
          </a:bodyPr>
          <a:lstStyle/>
          <a:p>
            <a:pPr marL="342900" lvl="0" indent="-342900" algn="just">
              <a:lnSpc>
                <a:spcPct val="150000"/>
              </a:lnSpc>
              <a:spcAft>
                <a:spcPts val="800"/>
              </a:spcAft>
              <a:buSzPts val="1000"/>
              <a:buFont typeface="Symbol" panose="05050102010706020507" pitchFamily="18" charset="2"/>
              <a:buChar char=""/>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 belongs to the N channel family of MOSFET.</a:t>
            </a:r>
            <a:endParaRPr lang="en-IN" sz="1800" dirty="0">
              <a:effectLst/>
              <a:latin typeface="Times New Roman" panose="02020603050405020304" pitchFamily="18" charset="0"/>
              <a:ea typeface="SimSun" panose="02010600030101010101" pitchFamily="2" charset="-122"/>
              <a:cs typeface="Latha" panose="020B0604020202020204" pitchFamily="34"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value of drain to source voltage used for breakdown is 500V.</a:t>
            </a:r>
            <a:endParaRPr lang="en-IN" sz="1800" dirty="0">
              <a:effectLst/>
              <a:latin typeface="Times New Roman" panose="02020603050405020304" pitchFamily="18" charset="0"/>
              <a:ea typeface="SimSun" panose="02010600030101010101" pitchFamily="2" charset="-122"/>
              <a:cs typeface="Latha" panose="020B0604020202020204" pitchFamily="34"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value of drain current for this MOSFET is 8A</a:t>
            </a:r>
            <a:endParaRPr lang="en-IN" sz="1800" dirty="0">
              <a:effectLst/>
              <a:latin typeface="Times New Roman" panose="02020603050405020304" pitchFamily="18" charset="0"/>
              <a:ea typeface="SimSun" panose="02010600030101010101" pitchFamily="2" charset="-122"/>
              <a:cs typeface="Latha" panose="020B0604020202020204" pitchFamily="34"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value of the gate threshold voltage is 10V.</a:t>
            </a:r>
            <a:endParaRPr lang="en-IN" sz="1800" dirty="0">
              <a:effectLst/>
              <a:latin typeface="Times New Roman" panose="02020603050405020304" pitchFamily="18" charset="0"/>
              <a:ea typeface="SimSun" panose="02010600030101010101" pitchFamily="2" charset="-122"/>
              <a:cs typeface="Latha" panose="020B0604020202020204" pitchFamily="34"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value of rise time is 23nS and the fall time is 20 Nano seconds.</a:t>
            </a:r>
            <a:endParaRPr lang="en-IN" sz="1800" dirty="0">
              <a:effectLst/>
              <a:latin typeface="Times New Roman" panose="02020603050405020304" pitchFamily="18" charset="0"/>
              <a:ea typeface="SimSun" panose="02010600030101010101" pitchFamily="2" charset="-122"/>
              <a:cs typeface="Latha" panose="020B0604020202020204" pitchFamily="34"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value of drain to source resistance is 0.85ohms.</a:t>
            </a:r>
            <a:endParaRPr lang="en-IN" sz="1800" dirty="0">
              <a:effectLst/>
              <a:latin typeface="Times New Roman" panose="02020603050405020304" pitchFamily="18" charset="0"/>
              <a:ea typeface="SimSun" panose="02010600030101010101" pitchFamily="2" charset="-122"/>
              <a:cs typeface="Latha" panose="020B0604020202020204" pitchFamily="34" charset="0"/>
            </a:endParaRPr>
          </a:p>
          <a:p>
            <a:pPr marL="285750" indent="-285750" algn="just">
              <a:buFont typeface="Arial" panose="020B0604020202020204" pitchFamily="34" charset="0"/>
              <a:buChar char="•"/>
            </a:pPr>
            <a:endParaRPr lang="en-IN" sz="1800" dirty="0">
              <a:effectLst/>
              <a:latin typeface="Times New Roman" panose="02020603050405020304" pitchFamily="18" charset="0"/>
              <a:ea typeface="SimSun" panose="02010600030101010101" pitchFamily="2" charset="-122"/>
            </a:endParaRPr>
          </a:p>
        </p:txBody>
      </p:sp>
      <p:pic>
        <p:nvPicPr>
          <p:cNvPr id="6" name="Picture 5" descr="Image result for irf 840">
            <a:extLst>
              <a:ext uri="{FF2B5EF4-FFF2-40B4-BE49-F238E27FC236}">
                <a16:creationId xmlns:a16="http://schemas.microsoft.com/office/drawing/2014/main" id="{44547B5F-9FCD-A008-C550-D925CF4185C5}"/>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t="-1887" b="-1258"/>
          <a:stretch/>
        </p:blipFill>
        <p:spPr bwMode="auto">
          <a:xfrm>
            <a:off x="8147801" y="2555065"/>
            <a:ext cx="1737360" cy="13411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27003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3AF9B441-9A45-44E9-8511-E76C28FA1128}"/>
                  </a:ext>
                </a:extLst>
              </p:cNvPr>
              <p:cNvGraphicFramePr>
                <a:graphicFrameLocks noGrp="1"/>
              </p:cNvGraphicFramePr>
              <p:nvPr>
                <p:extLst>
                  <p:ext uri="{D42A27DB-BD31-4B8C-83A1-F6EECF244321}">
                    <p14:modId xmlns:p14="http://schemas.microsoft.com/office/powerpoint/2010/main" val="3959194790"/>
                  </p:ext>
                </p:extLst>
              </p:nvPr>
            </p:nvGraphicFramePr>
            <p:xfrm>
              <a:off x="2074289" y="1334278"/>
              <a:ext cx="7312307" cy="5056124"/>
            </p:xfrm>
            <a:graphic>
              <a:graphicData uri="http://schemas.openxmlformats.org/drawingml/2006/table">
                <a:tbl>
                  <a:tblPr firstRow="1" firstCol="1" bandRow="1">
                    <a:tableStyleId>{5940675A-B579-460E-94D1-54222C63F5DA}</a:tableStyleId>
                  </a:tblPr>
                  <a:tblGrid>
                    <a:gridCol w="3446093">
                      <a:extLst>
                        <a:ext uri="{9D8B030D-6E8A-4147-A177-3AD203B41FA5}">
                          <a16:colId xmlns:a16="http://schemas.microsoft.com/office/drawing/2014/main" val="1631845235"/>
                        </a:ext>
                      </a:extLst>
                    </a:gridCol>
                    <a:gridCol w="3866214">
                      <a:extLst>
                        <a:ext uri="{9D8B030D-6E8A-4147-A177-3AD203B41FA5}">
                          <a16:colId xmlns:a16="http://schemas.microsoft.com/office/drawing/2014/main" val="3843065225"/>
                        </a:ext>
                      </a:extLst>
                    </a:gridCol>
                  </a:tblGrid>
                  <a:tr h="329564">
                    <a:tc>
                      <a:txBody>
                        <a:bodyPr/>
                        <a:lstStyle/>
                        <a:p>
                          <a:pPr algn="ctr">
                            <a:lnSpc>
                              <a:spcPct val="150000"/>
                            </a:lnSpc>
                            <a:spcAft>
                              <a:spcPts val="0"/>
                            </a:spcAft>
                          </a:pPr>
                          <a:r>
                            <a:rPr lang="en-US" sz="1400" b="1" dirty="0">
                              <a:solidFill>
                                <a:schemeClr val="tx1"/>
                              </a:solidFill>
                              <a:effectLst/>
                            </a:rPr>
                            <a:t>COMPONENTS</a:t>
                          </a:r>
                          <a:endParaRPr lang="en-IN" sz="1400" b="1" dirty="0">
                            <a:solidFill>
                              <a:schemeClr val="tx1"/>
                            </a:solidFill>
                            <a:effectLst/>
                            <a:latin typeface="+mn-lt"/>
                            <a:ea typeface="Calibri"/>
                            <a:cs typeface="Latha"/>
                          </a:endParaRPr>
                        </a:p>
                      </a:txBody>
                      <a:tcPr marL="68616" marR="68616" marT="0" marB="0" anchor="ctr"/>
                    </a:tc>
                    <a:tc>
                      <a:txBody>
                        <a:bodyPr/>
                        <a:lstStyle/>
                        <a:p>
                          <a:pPr algn="ctr">
                            <a:lnSpc>
                              <a:spcPct val="150000"/>
                            </a:lnSpc>
                            <a:spcAft>
                              <a:spcPts val="0"/>
                            </a:spcAft>
                          </a:pPr>
                          <a:r>
                            <a:rPr lang="en-US" sz="1400" b="1" dirty="0">
                              <a:solidFill>
                                <a:schemeClr val="tx1"/>
                              </a:solidFill>
                              <a:effectLst/>
                            </a:rPr>
                            <a:t>RATINGS</a:t>
                          </a:r>
                          <a:endParaRPr lang="en-IN" sz="1400" b="1" dirty="0">
                            <a:solidFill>
                              <a:schemeClr val="tx1"/>
                            </a:solidFill>
                            <a:effectLst/>
                            <a:latin typeface="+mn-lt"/>
                            <a:ea typeface="Calibri"/>
                            <a:cs typeface="Latha"/>
                          </a:endParaRPr>
                        </a:p>
                      </a:txBody>
                      <a:tcPr marL="68616" marR="68616" marT="0" marB="0" anchor="ctr"/>
                    </a:tc>
                    <a:extLst>
                      <a:ext uri="{0D108BD9-81ED-4DB2-BD59-A6C34878D82A}">
                        <a16:rowId xmlns:a16="http://schemas.microsoft.com/office/drawing/2014/main" val="1790900262"/>
                      </a:ext>
                    </a:extLst>
                  </a:tr>
                  <a:tr h="1660226">
                    <a:tc>
                      <a:txBody>
                        <a:bodyPr/>
                        <a:lstStyle/>
                        <a:p>
                          <a:pPr algn="ctr">
                            <a:lnSpc>
                              <a:spcPct val="150000"/>
                            </a:lnSpc>
                            <a:spcAft>
                              <a:spcPts val="0"/>
                            </a:spcAft>
                          </a:pPr>
                          <a:r>
                            <a:rPr lang="en-IN" sz="1400" b="1" kern="1200" dirty="0">
                              <a:solidFill>
                                <a:schemeClr val="tx1"/>
                              </a:solidFill>
                              <a:effectLst/>
                            </a:rPr>
                            <a:t>TLP 350 M0SFET DRIVER</a:t>
                          </a:r>
                          <a:endParaRPr lang="en-IN" sz="1400" b="1" dirty="0">
                            <a:solidFill>
                              <a:schemeClr val="tx1"/>
                            </a:solidFill>
                            <a:effectLst/>
                            <a:latin typeface="+mn-lt"/>
                            <a:ea typeface="Calibri"/>
                            <a:cs typeface="Latha"/>
                          </a:endParaRPr>
                        </a:p>
                      </a:txBody>
                      <a:tcPr marL="68616" marR="68616" marT="0" marB="0" anchor="ctr"/>
                    </a:tc>
                    <a:tc>
                      <a:txBody>
                        <a:bodyPr/>
                        <a:lstStyle/>
                        <a:p>
                          <a:pPr algn="ctr">
                            <a:lnSpc>
                              <a:spcPct val="150000"/>
                            </a:lnSpc>
                            <a:spcAft>
                              <a:spcPts val="0"/>
                            </a:spcAft>
                          </a:pPr>
                          <a:r>
                            <a:rPr lang="en-IN" sz="1400" dirty="0">
                              <a:solidFill>
                                <a:schemeClr val="tx1"/>
                              </a:solidFill>
                              <a:effectLst/>
                            </a:rPr>
                            <a:t>SUPPLY CURRENT : 2mA,THESHOLD INPUT CURRENT : 5mA,SUPPLY VOLTAGE : 15-30V,</a:t>
                          </a:r>
                          <a:r>
                            <a:rPr lang="en-IN" sz="1400" kern="1200" dirty="0">
                              <a:solidFill>
                                <a:schemeClr val="tx1"/>
                              </a:solidFill>
                              <a:effectLst/>
                            </a:rPr>
                            <a:t> OUTPUT CURRENT: ±2.5A TEMPERATURE : -40 -100</a:t>
                          </a:r>
                          <a14:m>
                            <m:oMath xmlns:m="http://schemas.openxmlformats.org/officeDocument/2006/math">
                              <m:r>
                                <a:rPr lang="en-IN" sz="1400" kern="1200" smtClean="0">
                                  <a:solidFill>
                                    <a:schemeClr val="tx1"/>
                                  </a:solidFill>
                                  <a:effectLst/>
                                  <a:latin typeface="Cambria Math" panose="02040503050406030204" pitchFamily="18" charset="0"/>
                                </a:rPr>
                                <m:t>℃</m:t>
                              </m:r>
                            </m:oMath>
                          </a14:m>
                          <a:endParaRPr lang="en-IN" sz="1400" dirty="0">
                            <a:solidFill>
                              <a:schemeClr val="tx1"/>
                            </a:solidFill>
                            <a:effectLst/>
                            <a:latin typeface="+mn-lt"/>
                            <a:ea typeface="Calibri"/>
                            <a:cs typeface="Latha"/>
                          </a:endParaRPr>
                        </a:p>
                      </a:txBody>
                      <a:tcPr marL="68616" marR="68616" marT="0" marB="0" anchor="ctr"/>
                    </a:tc>
                    <a:extLst>
                      <a:ext uri="{0D108BD9-81ED-4DB2-BD59-A6C34878D82A}">
                        <a16:rowId xmlns:a16="http://schemas.microsoft.com/office/drawing/2014/main" val="1998417170"/>
                      </a:ext>
                    </a:extLst>
                  </a:tr>
                  <a:tr h="329564">
                    <a:tc>
                      <a:txBody>
                        <a:bodyPr/>
                        <a:lstStyle/>
                        <a:p>
                          <a:pPr algn="ctr">
                            <a:lnSpc>
                              <a:spcPct val="150000"/>
                            </a:lnSpc>
                            <a:spcAft>
                              <a:spcPts val="0"/>
                            </a:spcAft>
                          </a:pPr>
                          <a:r>
                            <a:rPr lang="en-IN" sz="1400" b="1" dirty="0">
                              <a:solidFill>
                                <a:schemeClr val="tx1"/>
                              </a:solidFill>
                              <a:effectLst/>
                            </a:rPr>
                            <a:t>Load Resistance (R)</a:t>
                          </a:r>
                          <a:endParaRPr lang="en-IN" sz="1400" b="1" dirty="0">
                            <a:solidFill>
                              <a:schemeClr val="tx1"/>
                            </a:solidFill>
                            <a:effectLst/>
                            <a:latin typeface="+mn-lt"/>
                            <a:ea typeface="Calibri"/>
                            <a:cs typeface="Latha"/>
                          </a:endParaRPr>
                        </a:p>
                      </a:txBody>
                      <a:tcPr marL="68616" marR="68616" marT="0" marB="0" anchor="ctr"/>
                    </a:tc>
                    <a:tc>
                      <a:txBody>
                        <a:bodyPr/>
                        <a:lstStyle/>
                        <a:p>
                          <a:pPr algn="ctr">
                            <a:lnSpc>
                              <a:spcPct val="150000"/>
                            </a:lnSpc>
                            <a:spcAft>
                              <a:spcPts val="0"/>
                            </a:spcAft>
                          </a:pPr>
                          <a:r>
                            <a:rPr lang="en-IN" sz="1400" dirty="0">
                              <a:solidFill>
                                <a:schemeClr val="tx1"/>
                              </a:solidFill>
                              <a:effectLst/>
                            </a:rPr>
                            <a:t>800 Ω</a:t>
                          </a:r>
                          <a:endParaRPr lang="en-IN" sz="1400" dirty="0">
                            <a:solidFill>
                              <a:schemeClr val="tx1"/>
                            </a:solidFill>
                            <a:effectLst/>
                            <a:latin typeface="+mn-lt"/>
                            <a:ea typeface="Calibri"/>
                            <a:cs typeface="Latha"/>
                          </a:endParaRPr>
                        </a:p>
                      </a:txBody>
                      <a:tcPr marL="68616" marR="68616" marT="0" marB="0" anchor="ctr"/>
                    </a:tc>
                    <a:extLst>
                      <a:ext uri="{0D108BD9-81ED-4DB2-BD59-A6C34878D82A}">
                        <a16:rowId xmlns:a16="http://schemas.microsoft.com/office/drawing/2014/main" val="3805787870"/>
                      </a:ext>
                    </a:extLst>
                  </a:tr>
                  <a:tr h="662230">
                    <a:tc>
                      <a:txBody>
                        <a:bodyPr/>
                        <a:lstStyle/>
                        <a:p>
                          <a:pPr algn="ctr">
                            <a:lnSpc>
                              <a:spcPct val="150000"/>
                            </a:lnSpc>
                            <a:spcAft>
                              <a:spcPts val="0"/>
                            </a:spcAft>
                          </a:pPr>
                          <a:r>
                            <a:rPr lang="en-IN" sz="1400" b="1" kern="1200" dirty="0">
                              <a:solidFill>
                                <a:schemeClr val="tx1"/>
                              </a:solidFill>
                              <a:effectLst/>
                            </a:rPr>
                            <a:t>DSPIC30F2010 Micro Controller</a:t>
                          </a:r>
                          <a:endParaRPr lang="en-IN" sz="1400" b="1" dirty="0">
                            <a:solidFill>
                              <a:schemeClr val="tx1"/>
                            </a:solidFill>
                            <a:effectLst/>
                            <a:latin typeface="+mn-lt"/>
                            <a:ea typeface="Calibri"/>
                            <a:cs typeface="Latha"/>
                          </a:endParaRPr>
                        </a:p>
                      </a:txBody>
                      <a:tcPr marL="68616" marR="68616" marT="0" marB="0" anchor="ctr"/>
                    </a:tc>
                    <a:tc>
                      <a:txBody>
                        <a:bodyPr/>
                        <a:lstStyle/>
                        <a:p>
                          <a:pPr algn="ctr">
                            <a:lnSpc>
                              <a:spcPct val="150000"/>
                            </a:lnSpc>
                            <a:spcAft>
                              <a:spcPts val="0"/>
                            </a:spcAft>
                          </a:pPr>
                          <a:r>
                            <a:rPr lang="en-IN" sz="1400" dirty="0">
                              <a:solidFill>
                                <a:schemeClr val="tx1"/>
                              </a:solidFill>
                              <a:effectLst/>
                            </a:rPr>
                            <a:t>16 BIT </a:t>
                          </a:r>
                          <a:r>
                            <a:rPr lang="en-IN" sz="1400" kern="1200" dirty="0">
                              <a:solidFill>
                                <a:schemeClr val="tx1"/>
                              </a:solidFill>
                              <a:effectLst/>
                            </a:rPr>
                            <a:t>CONTROLLER </a:t>
                          </a:r>
                          <a:r>
                            <a:rPr lang="en-IN" sz="1400" dirty="0">
                              <a:solidFill>
                                <a:schemeClr val="tx1"/>
                              </a:solidFill>
                              <a:effectLst/>
                            </a:rPr>
                            <a:t> </a:t>
                          </a:r>
                          <a:endParaRPr lang="en-IN" sz="1400" dirty="0">
                            <a:solidFill>
                              <a:schemeClr val="tx1"/>
                            </a:solidFill>
                            <a:effectLst/>
                            <a:latin typeface="+mn-lt"/>
                            <a:ea typeface="Calibri"/>
                            <a:cs typeface="Latha"/>
                          </a:endParaRPr>
                        </a:p>
                      </a:txBody>
                      <a:tcPr marL="68616" marR="68616" marT="0" marB="0" anchor="ctr"/>
                    </a:tc>
                    <a:extLst>
                      <a:ext uri="{0D108BD9-81ED-4DB2-BD59-A6C34878D82A}">
                        <a16:rowId xmlns:a16="http://schemas.microsoft.com/office/drawing/2014/main" val="2961934111"/>
                      </a:ext>
                    </a:extLst>
                  </a:tr>
                  <a:tr h="329564">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IN" sz="1400" b="1" kern="1200" dirty="0">
                              <a:solidFill>
                                <a:schemeClr val="tx1"/>
                              </a:solidFill>
                              <a:effectLst/>
                            </a:rPr>
                            <a:t>IRF840 MOSFET</a:t>
                          </a:r>
                          <a:endParaRPr lang="en-IN" sz="1400" b="1" kern="1200" dirty="0">
                            <a:solidFill>
                              <a:schemeClr val="tx1"/>
                            </a:solidFill>
                            <a:effectLst/>
                            <a:latin typeface="+mn-lt"/>
                            <a:ea typeface="+mn-ea"/>
                            <a:cs typeface="+mn-cs"/>
                          </a:endParaRPr>
                        </a:p>
                      </a:txBody>
                      <a:tcPr marL="68616" marR="68616" marT="0" marB="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IN" sz="1400" b="0" kern="1200" dirty="0">
                              <a:solidFill>
                                <a:schemeClr val="tx1"/>
                              </a:solidFill>
                              <a:effectLst/>
                            </a:rPr>
                            <a:t> 8A, 500V(LOW RATING SEMICONDUCTOR)</a:t>
                          </a:r>
                          <a:endParaRPr lang="en-IN" sz="1400" b="0" kern="1200" dirty="0">
                            <a:solidFill>
                              <a:schemeClr val="tx1"/>
                            </a:solidFill>
                            <a:effectLst/>
                            <a:latin typeface="+mn-lt"/>
                          </a:endParaRPr>
                        </a:p>
                      </a:txBody>
                      <a:tcPr marL="68616" marR="68616" marT="0" marB="0" anchor="ctr"/>
                    </a:tc>
                    <a:extLst>
                      <a:ext uri="{0D108BD9-81ED-4DB2-BD59-A6C34878D82A}">
                        <a16:rowId xmlns:a16="http://schemas.microsoft.com/office/drawing/2014/main" val="2367757347"/>
                      </a:ext>
                    </a:extLst>
                  </a:tr>
                  <a:tr h="329564">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400" b="1" kern="1200" dirty="0">
                              <a:solidFill>
                                <a:schemeClr val="tx1"/>
                              </a:solidFill>
                              <a:effectLst/>
                            </a:rPr>
                            <a:t>CAPACITOR(</a:t>
                          </a:r>
                          <a14:m>
                            <m:oMath xmlns:m="http://schemas.openxmlformats.org/officeDocument/2006/math">
                              <m:sSub>
                                <m:sSubPr>
                                  <m:ctrlPr>
                                    <a:rPr lang="en-US" sz="1400" b="1" i="1" kern="1200" smtClean="0">
                                      <a:solidFill>
                                        <a:schemeClr val="tx1"/>
                                      </a:solidFill>
                                      <a:effectLst/>
                                      <a:latin typeface="Cambria Math" panose="02040503050406030204" pitchFamily="18" charset="0"/>
                                    </a:rPr>
                                  </m:ctrlPr>
                                </m:sSubPr>
                                <m:e>
                                  <m:r>
                                    <a:rPr lang="en-US" sz="1400" b="1" i="1" kern="1200" smtClean="0">
                                      <a:solidFill>
                                        <a:schemeClr val="tx1"/>
                                      </a:solidFill>
                                      <a:effectLst/>
                                      <a:latin typeface="Cambria Math" panose="02040503050406030204" pitchFamily="18" charset="0"/>
                                    </a:rPr>
                                    <m:t>𝑪</m:t>
                                  </m:r>
                                </m:e>
                                <m:sub>
                                  <m:r>
                                    <a:rPr lang="en-US" sz="1400" b="1" i="1" kern="1200" smtClean="0">
                                      <a:solidFill>
                                        <a:schemeClr val="tx1"/>
                                      </a:solidFill>
                                      <a:effectLst/>
                                      <a:latin typeface="Cambria Math" panose="02040503050406030204" pitchFamily="18" charset="0"/>
                                    </a:rPr>
                                    <m:t>𝟎</m:t>
                                  </m:r>
                                </m:sub>
                              </m:sSub>
                            </m:oMath>
                          </a14:m>
                          <a:r>
                            <a:rPr lang="en-US" sz="1400" b="1" kern="1200" dirty="0">
                              <a:solidFill>
                                <a:schemeClr val="tx1"/>
                              </a:solidFill>
                              <a:effectLst/>
                            </a:rPr>
                            <a:t>)</a:t>
                          </a:r>
                          <a:endParaRPr lang="en-IN" sz="1400" b="1" kern="1200" dirty="0">
                            <a:solidFill>
                              <a:schemeClr val="tx1"/>
                            </a:solidFill>
                            <a:effectLst/>
                            <a:latin typeface="+mn-lt"/>
                            <a:ea typeface="+mn-ea"/>
                            <a:cs typeface="+mn-cs"/>
                          </a:endParaRPr>
                        </a:p>
                      </a:txBody>
                      <a:tcPr marL="68616" marR="68616" marT="0" marB="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400" b="0" kern="1200" dirty="0">
                              <a:solidFill>
                                <a:schemeClr val="tx1"/>
                              </a:solidFill>
                              <a:effectLst/>
                            </a:rPr>
                            <a:t>150µF</a:t>
                          </a:r>
                          <a:endParaRPr lang="en-IN" sz="1400" b="0" kern="1200" dirty="0">
                            <a:solidFill>
                              <a:schemeClr val="tx1"/>
                            </a:solidFill>
                            <a:effectLst/>
                            <a:latin typeface="+mn-lt"/>
                          </a:endParaRPr>
                        </a:p>
                      </a:txBody>
                      <a:tcPr marL="68616" marR="68616" marT="0" marB="0" anchor="ctr"/>
                    </a:tc>
                    <a:extLst>
                      <a:ext uri="{0D108BD9-81ED-4DB2-BD59-A6C34878D82A}">
                        <a16:rowId xmlns:a16="http://schemas.microsoft.com/office/drawing/2014/main" val="117760693"/>
                      </a:ext>
                    </a:extLst>
                  </a:tr>
                  <a:tr h="329564">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400" b="1" kern="1200" dirty="0">
                              <a:solidFill>
                                <a:schemeClr val="tx1"/>
                              </a:solidFill>
                              <a:effectLst/>
                            </a:rPr>
                            <a:t>CAPACITOR(</a:t>
                          </a:r>
                          <a14:m>
                            <m:oMath xmlns:m="http://schemas.openxmlformats.org/officeDocument/2006/math">
                              <m:sSub>
                                <m:sSubPr>
                                  <m:ctrlPr>
                                    <a:rPr lang="en-US" sz="1400" b="1" i="1" kern="1200" smtClean="0">
                                      <a:solidFill>
                                        <a:schemeClr val="tx1"/>
                                      </a:solidFill>
                                      <a:effectLst/>
                                      <a:latin typeface="Cambria Math" panose="02040503050406030204" pitchFamily="18" charset="0"/>
                                    </a:rPr>
                                  </m:ctrlPr>
                                </m:sSubPr>
                                <m:e>
                                  <m:r>
                                    <a:rPr lang="en-US" sz="1400" b="1" i="1" kern="1200" smtClean="0">
                                      <a:solidFill>
                                        <a:schemeClr val="tx1"/>
                                      </a:solidFill>
                                      <a:effectLst/>
                                      <a:latin typeface="Cambria Math" panose="02040503050406030204" pitchFamily="18" charset="0"/>
                                    </a:rPr>
                                    <m:t>𝑪</m:t>
                                  </m:r>
                                </m:e>
                                <m:sub>
                                  <m:r>
                                    <a:rPr lang="en-US" sz="1400" b="1" i="1" kern="1200" smtClean="0">
                                      <a:solidFill>
                                        <a:schemeClr val="tx1"/>
                                      </a:solidFill>
                                      <a:effectLst/>
                                      <a:latin typeface="Cambria Math" panose="02040503050406030204" pitchFamily="18" charset="0"/>
                                    </a:rPr>
                                    <m:t>𝟐</m:t>
                                  </m:r>
                                </m:sub>
                              </m:sSub>
                              <m:r>
                                <a:rPr lang="en-US" sz="1400" b="1" kern="1200" smtClean="0">
                                  <a:solidFill>
                                    <a:schemeClr val="tx1"/>
                                  </a:solidFill>
                                  <a:effectLst/>
                                  <a:latin typeface="Cambria Math" panose="02040503050406030204" pitchFamily="18" charset="0"/>
                                </a:rPr>
                                <m:t>,</m:t>
                              </m:r>
                              <m:sSub>
                                <m:sSubPr>
                                  <m:ctrlPr>
                                    <a:rPr lang="en-US" sz="1400" b="1" i="1" kern="1200" smtClean="0">
                                      <a:solidFill>
                                        <a:schemeClr val="tx1"/>
                                      </a:solidFill>
                                      <a:effectLst/>
                                      <a:latin typeface="Cambria Math" panose="02040503050406030204" pitchFamily="18" charset="0"/>
                                    </a:rPr>
                                  </m:ctrlPr>
                                </m:sSubPr>
                                <m:e>
                                  <m:r>
                                    <a:rPr lang="en-US" sz="1400" b="1" i="1" kern="1200" smtClean="0">
                                      <a:solidFill>
                                        <a:schemeClr val="tx1"/>
                                      </a:solidFill>
                                      <a:effectLst/>
                                      <a:latin typeface="Cambria Math" panose="02040503050406030204" pitchFamily="18" charset="0"/>
                                    </a:rPr>
                                    <m:t>𝑪</m:t>
                                  </m:r>
                                </m:e>
                                <m:sub>
                                  <m:r>
                                    <a:rPr lang="en-US" sz="1400" b="1" i="1" kern="1200" smtClean="0">
                                      <a:solidFill>
                                        <a:schemeClr val="tx1"/>
                                      </a:solidFill>
                                      <a:effectLst/>
                                      <a:latin typeface="Cambria Math" panose="02040503050406030204" pitchFamily="18" charset="0"/>
                                    </a:rPr>
                                    <m:t>𝟑</m:t>
                                  </m:r>
                                </m:sub>
                              </m:sSub>
                            </m:oMath>
                          </a14:m>
                          <a:r>
                            <a:rPr lang="en-US" sz="1400" b="1" kern="1200" dirty="0">
                              <a:solidFill>
                                <a:schemeClr val="tx1"/>
                              </a:solidFill>
                              <a:effectLst/>
                            </a:rPr>
                            <a:t>)</a:t>
                          </a:r>
                          <a:endParaRPr lang="en-IN" sz="1400" b="1" kern="1200" dirty="0">
                            <a:solidFill>
                              <a:schemeClr val="tx1"/>
                            </a:solidFill>
                            <a:effectLst/>
                            <a:latin typeface="+mn-lt"/>
                            <a:ea typeface="+mn-ea"/>
                            <a:cs typeface="+mn-cs"/>
                          </a:endParaRPr>
                        </a:p>
                      </a:txBody>
                      <a:tcPr marL="68616" marR="68616" marT="0" marB="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400" b="0" kern="1200" dirty="0">
                              <a:solidFill>
                                <a:schemeClr val="tx1"/>
                              </a:solidFill>
                              <a:effectLst/>
                            </a:rPr>
                            <a:t>22µF</a:t>
                          </a:r>
                          <a:endParaRPr lang="en-IN" sz="1400" b="0" kern="1200" dirty="0">
                            <a:solidFill>
                              <a:schemeClr val="tx1"/>
                            </a:solidFill>
                            <a:effectLst/>
                            <a:latin typeface="+mn-lt"/>
                          </a:endParaRPr>
                        </a:p>
                      </a:txBody>
                      <a:tcPr marL="68616" marR="68616" marT="0" marB="0" anchor="ctr"/>
                    </a:tc>
                    <a:extLst>
                      <a:ext uri="{0D108BD9-81ED-4DB2-BD59-A6C34878D82A}">
                        <a16:rowId xmlns:a16="http://schemas.microsoft.com/office/drawing/2014/main" val="3470911590"/>
                      </a:ext>
                    </a:extLst>
                  </a:tr>
                  <a:tr h="329564">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400" b="1" kern="1200" dirty="0">
                              <a:solidFill>
                                <a:schemeClr val="tx1"/>
                              </a:solidFill>
                              <a:effectLst/>
                            </a:rPr>
                            <a:t>CAPACITOR</a:t>
                          </a:r>
                          <a14:m>
                            <m:oMath xmlns:m="http://schemas.openxmlformats.org/officeDocument/2006/math">
                              <m:sSub>
                                <m:sSubPr>
                                  <m:ctrlPr>
                                    <a:rPr lang="en-US" sz="1400" b="1" i="1" kern="1200" smtClean="0">
                                      <a:solidFill>
                                        <a:schemeClr val="tx1"/>
                                      </a:solidFill>
                                      <a:effectLst/>
                                      <a:latin typeface="Cambria Math" panose="02040503050406030204" pitchFamily="18" charset="0"/>
                                    </a:rPr>
                                  </m:ctrlPr>
                                </m:sSubPr>
                                <m:e>
                                  <m:r>
                                    <a:rPr lang="en-US" sz="1400" b="1" kern="1200" smtClean="0">
                                      <a:solidFill>
                                        <a:schemeClr val="tx1"/>
                                      </a:solidFill>
                                      <a:effectLst/>
                                      <a:latin typeface="Cambria Math" panose="02040503050406030204" pitchFamily="18" charset="0"/>
                                    </a:rPr>
                                    <m:t>(</m:t>
                                  </m:r>
                                  <m:r>
                                    <a:rPr lang="en-US" sz="1400" b="1" i="1" kern="1200" smtClean="0">
                                      <a:solidFill>
                                        <a:schemeClr val="tx1"/>
                                      </a:solidFill>
                                      <a:effectLst/>
                                      <a:latin typeface="Cambria Math" panose="02040503050406030204" pitchFamily="18" charset="0"/>
                                    </a:rPr>
                                    <m:t>𝑪</m:t>
                                  </m:r>
                                </m:e>
                                <m:sub>
                                  <m:r>
                                    <a:rPr lang="en-US" sz="1400" b="1" i="1" kern="1200" smtClean="0">
                                      <a:solidFill>
                                        <a:schemeClr val="tx1"/>
                                      </a:solidFill>
                                      <a:effectLst/>
                                      <a:latin typeface="Cambria Math" panose="02040503050406030204" pitchFamily="18" charset="0"/>
                                    </a:rPr>
                                    <m:t>𝟏</m:t>
                                  </m:r>
                                </m:sub>
                              </m:sSub>
                            </m:oMath>
                          </a14:m>
                          <a:r>
                            <a:rPr lang="en-US" sz="1400" b="1" kern="1200" dirty="0">
                              <a:solidFill>
                                <a:schemeClr val="tx1"/>
                              </a:solidFill>
                              <a:effectLst/>
                            </a:rPr>
                            <a:t>)</a:t>
                          </a:r>
                          <a:endParaRPr lang="en-IN" sz="1400" b="1" kern="1200" dirty="0">
                            <a:solidFill>
                              <a:schemeClr val="tx1"/>
                            </a:solidFill>
                            <a:effectLst/>
                            <a:latin typeface="+mn-lt"/>
                            <a:ea typeface="+mn-ea"/>
                            <a:cs typeface="+mn-cs"/>
                          </a:endParaRPr>
                        </a:p>
                      </a:txBody>
                      <a:tcPr marL="68616" marR="68616" marT="0" marB="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400" b="0" kern="1200" dirty="0">
                              <a:solidFill>
                                <a:schemeClr val="tx1"/>
                              </a:solidFill>
                              <a:effectLst/>
                            </a:rPr>
                            <a:t>150µF</a:t>
                          </a:r>
                          <a:endParaRPr lang="en-IN" sz="1400" b="0" kern="1200" dirty="0">
                            <a:solidFill>
                              <a:schemeClr val="tx1"/>
                            </a:solidFill>
                            <a:effectLst/>
                            <a:latin typeface="+mn-lt"/>
                          </a:endParaRPr>
                        </a:p>
                      </a:txBody>
                      <a:tcPr marL="68616" marR="68616" marT="0" marB="0" anchor="ctr"/>
                    </a:tc>
                    <a:extLst>
                      <a:ext uri="{0D108BD9-81ED-4DB2-BD59-A6C34878D82A}">
                        <a16:rowId xmlns:a16="http://schemas.microsoft.com/office/drawing/2014/main" val="1903927961"/>
                      </a:ext>
                    </a:extLst>
                  </a:tr>
                  <a:tr h="329564">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400" b="1" kern="1200" dirty="0">
                              <a:solidFill>
                                <a:schemeClr val="tx1"/>
                              </a:solidFill>
                              <a:effectLst/>
                            </a:rPr>
                            <a:t>COUPLED INDUCTOR</a:t>
                          </a:r>
                          <a:endParaRPr lang="en-IN" sz="1400" b="1" kern="1200" dirty="0">
                            <a:solidFill>
                              <a:schemeClr val="tx1"/>
                            </a:solidFill>
                            <a:effectLst/>
                            <a:latin typeface="+mn-lt"/>
                            <a:ea typeface="+mn-ea"/>
                            <a:cs typeface="+mn-cs"/>
                          </a:endParaRPr>
                        </a:p>
                      </a:txBody>
                      <a:tcPr marL="68616" marR="68616" marT="0" marB="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400" b="0" kern="1200" dirty="0">
                              <a:solidFill>
                                <a:schemeClr val="tx1"/>
                              </a:solidFill>
                              <a:effectLst/>
                            </a:rPr>
                            <a:t>EI 33TRF </a:t>
                          </a:r>
                          <a14:m>
                            <m:oMath xmlns:m="http://schemas.openxmlformats.org/officeDocument/2006/math">
                              <m:sSub>
                                <m:sSubPr>
                                  <m:ctrlPr>
                                    <a:rPr lang="en-US" sz="1400" b="0" i="1" kern="1200" smtClean="0">
                                      <a:solidFill>
                                        <a:schemeClr val="tx1"/>
                                      </a:solidFill>
                                      <a:effectLst/>
                                      <a:latin typeface="Cambria Math" panose="02040503050406030204" pitchFamily="18" charset="0"/>
                                    </a:rPr>
                                  </m:ctrlPr>
                                </m:sSubPr>
                                <m:e>
                                  <m:r>
                                    <a:rPr lang="en-US" sz="1400" b="0" kern="1200" smtClean="0">
                                      <a:solidFill>
                                        <a:schemeClr val="tx1"/>
                                      </a:solidFill>
                                      <a:effectLst/>
                                      <a:latin typeface="Cambria Math" panose="02040503050406030204" pitchFamily="18" charset="0"/>
                                    </a:rPr>
                                    <m:t>𝐴</m:t>
                                  </m:r>
                                </m:e>
                                <m:sub>
                                  <m:r>
                                    <a:rPr lang="en-US" sz="1400" b="0" kern="1200" smtClean="0">
                                      <a:solidFill>
                                        <a:schemeClr val="tx1"/>
                                      </a:solidFill>
                                      <a:effectLst/>
                                      <a:latin typeface="Cambria Math" panose="02040503050406030204" pitchFamily="18" charset="0"/>
                                    </a:rPr>
                                    <m:t>𝐿</m:t>
                                  </m:r>
                                </m:sub>
                              </m:sSub>
                            </m:oMath>
                          </a14:m>
                          <a:r>
                            <a:rPr lang="en-IN" sz="1400" b="0" kern="1200" dirty="0">
                              <a:solidFill>
                                <a:schemeClr val="tx1"/>
                              </a:solidFill>
                              <a:effectLst/>
                            </a:rPr>
                            <a:t>=4</a:t>
                          </a:r>
                          <a:r>
                            <a:rPr lang="en-US" sz="1400" b="0" kern="1200" dirty="0">
                              <a:solidFill>
                                <a:schemeClr val="tx1"/>
                              </a:solidFill>
                              <a:effectLst/>
                            </a:rPr>
                            <a:t>µ</a:t>
                          </a:r>
                          <a14:m>
                            <m:oMath xmlns:m="http://schemas.openxmlformats.org/officeDocument/2006/math">
                              <m:r>
                                <m:rPr>
                                  <m:nor/>
                                </m:rPr>
                                <a:rPr lang="en-IN" sz="1400" b="0" i="0" kern="1200" smtClean="0">
                                  <a:solidFill>
                                    <a:schemeClr val="tx1"/>
                                  </a:solidFill>
                                  <a:effectLst/>
                                  <a:latin typeface="+mn-lt"/>
                                  <a:ea typeface="+mn-ea"/>
                                  <a:cs typeface="+mn-cs"/>
                                </a:rPr>
                                <m:t>H</m:t>
                              </m:r>
                              <m:r>
                                <m:rPr>
                                  <m:nor/>
                                </m:rPr>
                                <a:rPr lang="en-IN" sz="1400" b="0" i="0" kern="1200" smtClean="0">
                                  <a:solidFill>
                                    <a:schemeClr val="tx1"/>
                                  </a:solidFill>
                                  <a:effectLst/>
                                  <a:latin typeface="+mn-lt"/>
                                  <a:ea typeface="+mn-ea"/>
                                  <a:cs typeface="+mn-cs"/>
                                </a:rPr>
                                <m:t>/</m:t>
                              </m:r>
                              <m:r>
                                <m:rPr>
                                  <m:nor/>
                                </m:rPr>
                                <a:rPr lang="en-IN" sz="1400" b="0" i="0" kern="1200" smtClean="0">
                                  <a:solidFill>
                                    <a:schemeClr val="tx1"/>
                                  </a:solidFill>
                                  <a:effectLst/>
                                  <a:latin typeface="+mn-lt"/>
                                  <a:ea typeface="+mn-ea"/>
                                  <a:cs typeface="+mn-cs"/>
                                </a:rPr>
                                <m:t>N</m:t>
                              </m:r>
                              <m:r>
                                <m:rPr>
                                  <m:nor/>
                                </m:rPr>
                                <a:rPr lang="en-IN" sz="1400" b="0" i="0" kern="1200" baseline="30000" smtClean="0">
                                  <a:solidFill>
                                    <a:schemeClr val="tx1"/>
                                  </a:solidFill>
                                  <a:effectLst/>
                                  <a:latin typeface="+mn-lt"/>
                                  <a:ea typeface="+mn-ea"/>
                                  <a:cs typeface="+mn-cs"/>
                                </a:rPr>
                                <m:t>2</m:t>
                              </m:r>
                            </m:oMath>
                          </a14:m>
                          <a:endParaRPr lang="en-IN" sz="1400" b="0" kern="1200" dirty="0">
                            <a:solidFill>
                              <a:schemeClr val="tx1"/>
                            </a:solidFill>
                            <a:effectLst/>
                            <a:latin typeface="+mn-lt"/>
                          </a:endParaRPr>
                        </a:p>
                      </a:txBody>
                      <a:tcPr marL="68616" marR="68616" marT="0" marB="0" anchor="ctr"/>
                    </a:tc>
                    <a:extLst>
                      <a:ext uri="{0D108BD9-81ED-4DB2-BD59-A6C34878D82A}">
                        <a16:rowId xmlns:a16="http://schemas.microsoft.com/office/drawing/2014/main" val="4113647419"/>
                      </a:ext>
                    </a:extLst>
                  </a:tr>
                  <a:tr h="384828">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400" b="1" kern="1200" dirty="0">
                              <a:solidFill>
                                <a:schemeClr val="tx1"/>
                              </a:solidFill>
                              <a:effectLst/>
                            </a:rPr>
                            <a:t>DOIDES(1N4007)</a:t>
                          </a:r>
                          <a:endParaRPr lang="en-IN" sz="1400" b="1" kern="1200" dirty="0">
                            <a:solidFill>
                              <a:schemeClr val="tx1"/>
                            </a:solidFill>
                            <a:effectLst/>
                            <a:latin typeface="+mn-lt"/>
                            <a:ea typeface="+mn-ea"/>
                            <a:cs typeface="+mn-cs"/>
                          </a:endParaRPr>
                        </a:p>
                      </a:txBody>
                      <a:tcPr marL="68616" marR="68616" marT="0" marB="0" anchor="ctr"/>
                    </a:tc>
                    <a:tc>
                      <a:txBody>
                        <a:bodyPr/>
                        <a:lstStyle/>
                        <a:p>
                          <a:pPr algn="ctr"/>
                          <a:r>
                            <a:rPr lang="en-IN" sz="1400" b="0" kern="1200" dirty="0">
                              <a:solidFill>
                                <a:schemeClr val="tx1"/>
                              </a:solidFill>
                              <a:effectLst/>
                            </a:rPr>
                            <a:t>Reverse Voltage:1000 V, Reverse Current: 5</a:t>
                          </a:r>
                          <a:r>
                            <a:rPr lang="en-US" sz="1400" b="0" kern="1200" dirty="0">
                              <a:solidFill>
                                <a:schemeClr val="tx1"/>
                              </a:solidFill>
                              <a:effectLst/>
                            </a:rPr>
                            <a:t>µ</a:t>
                          </a:r>
                          <a:r>
                            <a:rPr lang="en-IN" sz="1400" b="0" kern="1200" dirty="0">
                              <a:solidFill>
                                <a:schemeClr val="tx1"/>
                              </a:solidFill>
                              <a:effectLst/>
                            </a:rPr>
                            <a:t>A, Forward Current: 1 A, Forward Voltage:  1 V.</a:t>
                          </a:r>
                          <a:endParaRPr lang="en-IN" sz="1400" b="0" i="0" kern="1200" dirty="0">
                            <a:solidFill>
                              <a:schemeClr val="tx1"/>
                            </a:solidFill>
                            <a:effectLst/>
                            <a:latin typeface="+mn-lt"/>
                            <a:ea typeface="+mn-ea"/>
                            <a:cs typeface="+mn-cs"/>
                          </a:endParaRPr>
                        </a:p>
                      </a:txBody>
                      <a:tcPr marL="68616" marR="68616" marT="0" marB="0" anchor="ctr"/>
                    </a:tc>
                    <a:extLst>
                      <a:ext uri="{0D108BD9-81ED-4DB2-BD59-A6C34878D82A}">
                        <a16:rowId xmlns:a16="http://schemas.microsoft.com/office/drawing/2014/main" val="3509166152"/>
                      </a:ext>
                    </a:extLst>
                  </a:tr>
                </a:tbl>
              </a:graphicData>
            </a:graphic>
          </p:graphicFrame>
        </mc:Choice>
        <mc:Fallback xmlns="">
          <p:graphicFrame>
            <p:nvGraphicFramePr>
              <p:cNvPr id="4" name="Table 3">
                <a:extLst>
                  <a:ext uri="{FF2B5EF4-FFF2-40B4-BE49-F238E27FC236}">
                    <a16:creationId xmlns:a16="http://schemas.microsoft.com/office/drawing/2014/main" id="{3AF9B441-9A45-44E9-8511-E76C28FA1128}"/>
                  </a:ext>
                </a:extLst>
              </p:cNvPr>
              <p:cNvGraphicFramePr>
                <a:graphicFrameLocks noGrp="1"/>
              </p:cNvGraphicFramePr>
              <p:nvPr>
                <p:extLst>
                  <p:ext uri="{D42A27DB-BD31-4B8C-83A1-F6EECF244321}">
                    <p14:modId xmlns:p14="http://schemas.microsoft.com/office/powerpoint/2010/main" val="3959194790"/>
                  </p:ext>
                </p:extLst>
              </p:nvPr>
            </p:nvGraphicFramePr>
            <p:xfrm>
              <a:off x="2074289" y="1334278"/>
              <a:ext cx="7312307" cy="5056124"/>
            </p:xfrm>
            <a:graphic>
              <a:graphicData uri="http://schemas.openxmlformats.org/drawingml/2006/table">
                <a:tbl>
                  <a:tblPr firstRow="1" firstCol="1" bandRow="1">
                    <a:tableStyleId>{5940675A-B579-460E-94D1-54222C63F5DA}</a:tableStyleId>
                  </a:tblPr>
                  <a:tblGrid>
                    <a:gridCol w="3446093">
                      <a:extLst>
                        <a:ext uri="{9D8B030D-6E8A-4147-A177-3AD203B41FA5}">
                          <a16:colId xmlns:a16="http://schemas.microsoft.com/office/drawing/2014/main" val="1631845235"/>
                        </a:ext>
                      </a:extLst>
                    </a:gridCol>
                    <a:gridCol w="3866214">
                      <a:extLst>
                        <a:ext uri="{9D8B030D-6E8A-4147-A177-3AD203B41FA5}">
                          <a16:colId xmlns:a16="http://schemas.microsoft.com/office/drawing/2014/main" val="3843065225"/>
                        </a:ext>
                      </a:extLst>
                    </a:gridCol>
                  </a:tblGrid>
                  <a:tr h="329564">
                    <a:tc>
                      <a:txBody>
                        <a:bodyPr/>
                        <a:lstStyle/>
                        <a:p>
                          <a:pPr algn="ctr">
                            <a:lnSpc>
                              <a:spcPct val="150000"/>
                            </a:lnSpc>
                            <a:spcAft>
                              <a:spcPts val="0"/>
                            </a:spcAft>
                          </a:pPr>
                          <a:r>
                            <a:rPr lang="en-US" sz="1400" b="1" dirty="0">
                              <a:solidFill>
                                <a:schemeClr val="tx1"/>
                              </a:solidFill>
                              <a:effectLst/>
                            </a:rPr>
                            <a:t>COMPONENTS</a:t>
                          </a:r>
                          <a:endParaRPr lang="en-IN" sz="1400" b="1" dirty="0">
                            <a:solidFill>
                              <a:schemeClr val="tx1"/>
                            </a:solidFill>
                            <a:effectLst/>
                            <a:latin typeface="+mn-lt"/>
                            <a:ea typeface="Calibri"/>
                            <a:cs typeface="Latha"/>
                          </a:endParaRPr>
                        </a:p>
                      </a:txBody>
                      <a:tcPr marL="68616" marR="68616" marT="0" marB="0" anchor="ctr"/>
                    </a:tc>
                    <a:tc>
                      <a:txBody>
                        <a:bodyPr/>
                        <a:lstStyle/>
                        <a:p>
                          <a:pPr algn="ctr">
                            <a:lnSpc>
                              <a:spcPct val="150000"/>
                            </a:lnSpc>
                            <a:spcAft>
                              <a:spcPts val="0"/>
                            </a:spcAft>
                          </a:pPr>
                          <a:r>
                            <a:rPr lang="en-US" sz="1400" b="1" dirty="0">
                              <a:solidFill>
                                <a:schemeClr val="tx1"/>
                              </a:solidFill>
                              <a:effectLst/>
                            </a:rPr>
                            <a:t>RATINGS</a:t>
                          </a:r>
                          <a:endParaRPr lang="en-IN" sz="1400" b="1" dirty="0">
                            <a:solidFill>
                              <a:schemeClr val="tx1"/>
                            </a:solidFill>
                            <a:effectLst/>
                            <a:latin typeface="+mn-lt"/>
                            <a:ea typeface="Calibri"/>
                            <a:cs typeface="Latha"/>
                          </a:endParaRPr>
                        </a:p>
                      </a:txBody>
                      <a:tcPr marL="68616" marR="68616" marT="0" marB="0" anchor="ctr"/>
                    </a:tc>
                    <a:extLst>
                      <a:ext uri="{0D108BD9-81ED-4DB2-BD59-A6C34878D82A}">
                        <a16:rowId xmlns:a16="http://schemas.microsoft.com/office/drawing/2014/main" val="1790900262"/>
                      </a:ext>
                    </a:extLst>
                  </a:tr>
                  <a:tr h="1660226">
                    <a:tc>
                      <a:txBody>
                        <a:bodyPr/>
                        <a:lstStyle/>
                        <a:p>
                          <a:pPr algn="ctr">
                            <a:lnSpc>
                              <a:spcPct val="150000"/>
                            </a:lnSpc>
                            <a:spcAft>
                              <a:spcPts val="0"/>
                            </a:spcAft>
                          </a:pPr>
                          <a:r>
                            <a:rPr lang="en-IN" sz="1400" b="1" kern="1200" dirty="0">
                              <a:solidFill>
                                <a:schemeClr val="tx1"/>
                              </a:solidFill>
                              <a:effectLst/>
                            </a:rPr>
                            <a:t>TLP 350 M0SFET DRIVER</a:t>
                          </a:r>
                          <a:endParaRPr lang="en-IN" sz="1400" b="1" dirty="0">
                            <a:solidFill>
                              <a:schemeClr val="tx1"/>
                            </a:solidFill>
                            <a:effectLst/>
                            <a:latin typeface="+mn-lt"/>
                            <a:ea typeface="Calibri"/>
                            <a:cs typeface="Latha"/>
                          </a:endParaRPr>
                        </a:p>
                      </a:txBody>
                      <a:tcPr marL="68616" marR="68616" marT="0" marB="0" anchor="ctr"/>
                    </a:tc>
                    <a:tc>
                      <a:txBody>
                        <a:bodyPr/>
                        <a:lstStyle/>
                        <a:p>
                          <a:endParaRPr lang="en-US"/>
                        </a:p>
                      </a:txBody>
                      <a:tcPr marL="68616" marR="68616" marT="0" marB="0" anchor="ctr">
                        <a:blipFill>
                          <a:blip r:embed="rId2"/>
                          <a:stretch>
                            <a:fillRect l="-89432" t="-20147" r="-315" b="-190842"/>
                          </a:stretch>
                        </a:blipFill>
                      </a:tcPr>
                    </a:tc>
                    <a:extLst>
                      <a:ext uri="{0D108BD9-81ED-4DB2-BD59-A6C34878D82A}">
                        <a16:rowId xmlns:a16="http://schemas.microsoft.com/office/drawing/2014/main" val="1998417170"/>
                      </a:ext>
                    </a:extLst>
                  </a:tr>
                  <a:tr h="329564">
                    <a:tc>
                      <a:txBody>
                        <a:bodyPr/>
                        <a:lstStyle/>
                        <a:p>
                          <a:pPr algn="ctr">
                            <a:lnSpc>
                              <a:spcPct val="150000"/>
                            </a:lnSpc>
                            <a:spcAft>
                              <a:spcPts val="0"/>
                            </a:spcAft>
                          </a:pPr>
                          <a:r>
                            <a:rPr lang="en-IN" sz="1400" b="1" dirty="0">
                              <a:solidFill>
                                <a:schemeClr val="tx1"/>
                              </a:solidFill>
                              <a:effectLst/>
                            </a:rPr>
                            <a:t>Load Resistance (R)</a:t>
                          </a:r>
                          <a:endParaRPr lang="en-IN" sz="1400" b="1" dirty="0">
                            <a:solidFill>
                              <a:schemeClr val="tx1"/>
                            </a:solidFill>
                            <a:effectLst/>
                            <a:latin typeface="+mn-lt"/>
                            <a:ea typeface="Calibri"/>
                            <a:cs typeface="Latha"/>
                          </a:endParaRPr>
                        </a:p>
                      </a:txBody>
                      <a:tcPr marL="68616" marR="68616" marT="0" marB="0" anchor="ctr"/>
                    </a:tc>
                    <a:tc>
                      <a:txBody>
                        <a:bodyPr/>
                        <a:lstStyle/>
                        <a:p>
                          <a:pPr algn="ctr">
                            <a:lnSpc>
                              <a:spcPct val="150000"/>
                            </a:lnSpc>
                            <a:spcAft>
                              <a:spcPts val="0"/>
                            </a:spcAft>
                          </a:pPr>
                          <a:r>
                            <a:rPr lang="en-IN" sz="1400" dirty="0">
                              <a:solidFill>
                                <a:schemeClr val="tx1"/>
                              </a:solidFill>
                              <a:effectLst/>
                            </a:rPr>
                            <a:t>800 Ω</a:t>
                          </a:r>
                          <a:endParaRPr lang="en-IN" sz="1400" dirty="0">
                            <a:solidFill>
                              <a:schemeClr val="tx1"/>
                            </a:solidFill>
                            <a:effectLst/>
                            <a:latin typeface="+mn-lt"/>
                            <a:ea typeface="Calibri"/>
                            <a:cs typeface="Latha"/>
                          </a:endParaRPr>
                        </a:p>
                      </a:txBody>
                      <a:tcPr marL="68616" marR="68616" marT="0" marB="0" anchor="ctr"/>
                    </a:tc>
                    <a:extLst>
                      <a:ext uri="{0D108BD9-81ED-4DB2-BD59-A6C34878D82A}">
                        <a16:rowId xmlns:a16="http://schemas.microsoft.com/office/drawing/2014/main" val="3805787870"/>
                      </a:ext>
                    </a:extLst>
                  </a:tr>
                  <a:tr h="662230">
                    <a:tc>
                      <a:txBody>
                        <a:bodyPr/>
                        <a:lstStyle/>
                        <a:p>
                          <a:pPr algn="ctr">
                            <a:lnSpc>
                              <a:spcPct val="150000"/>
                            </a:lnSpc>
                            <a:spcAft>
                              <a:spcPts val="0"/>
                            </a:spcAft>
                          </a:pPr>
                          <a:r>
                            <a:rPr lang="en-IN" sz="1400" b="1" kern="1200" dirty="0">
                              <a:solidFill>
                                <a:schemeClr val="tx1"/>
                              </a:solidFill>
                              <a:effectLst/>
                            </a:rPr>
                            <a:t>DSPIC30F2010 Micro Controller</a:t>
                          </a:r>
                          <a:endParaRPr lang="en-IN" sz="1400" b="1" dirty="0">
                            <a:solidFill>
                              <a:schemeClr val="tx1"/>
                            </a:solidFill>
                            <a:effectLst/>
                            <a:latin typeface="+mn-lt"/>
                            <a:ea typeface="Calibri"/>
                            <a:cs typeface="Latha"/>
                          </a:endParaRPr>
                        </a:p>
                      </a:txBody>
                      <a:tcPr marL="68616" marR="68616" marT="0" marB="0" anchor="ctr"/>
                    </a:tc>
                    <a:tc>
                      <a:txBody>
                        <a:bodyPr/>
                        <a:lstStyle/>
                        <a:p>
                          <a:pPr algn="ctr">
                            <a:lnSpc>
                              <a:spcPct val="150000"/>
                            </a:lnSpc>
                            <a:spcAft>
                              <a:spcPts val="0"/>
                            </a:spcAft>
                          </a:pPr>
                          <a:r>
                            <a:rPr lang="en-IN" sz="1400" dirty="0">
                              <a:solidFill>
                                <a:schemeClr val="tx1"/>
                              </a:solidFill>
                              <a:effectLst/>
                            </a:rPr>
                            <a:t>16 BIT </a:t>
                          </a:r>
                          <a:r>
                            <a:rPr lang="en-IN" sz="1400" kern="1200" dirty="0">
                              <a:solidFill>
                                <a:schemeClr val="tx1"/>
                              </a:solidFill>
                              <a:effectLst/>
                            </a:rPr>
                            <a:t>CONTROLLER </a:t>
                          </a:r>
                          <a:r>
                            <a:rPr lang="en-IN" sz="1400" dirty="0">
                              <a:solidFill>
                                <a:schemeClr val="tx1"/>
                              </a:solidFill>
                              <a:effectLst/>
                            </a:rPr>
                            <a:t> </a:t>
                          </a:r>
                          <a:endParaRPr lang="en-IN" sz="1400" dirty="0">
                            <a:solidFill>
                              <a:schemeClr val="tx1"/>
                            </a:solidFill>
                            <a:effectLst/>
                            <a:latin typeface="+mn-lt"/>
                            <a:ea typeface="Calibri"/>
                            <a:cs typeface="Latha"/>
                          </a:endParaRPr>
                        </a:p>
                      </a:txBody>
                      <a:tcPr marL="68616" marR="68616" marT="0" marB="0" anchor="ctr"/>
                    </a:tc>
                    <a:extLst>
                      <a:ext uri="{0D108BD9-81ED-4DB2-BD59-A6C34878D82A}">
                        <a16:rowId xmlns:a16="http://schemas.microsoft.com/office/drawing/2014/main" val="2961934111"/>
                      </a:ext>
                    </a:extLst>
                  </a:tr>
                  <a:tr h="329564">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IN" sz="1400" b="1" kern="1200" dirty="0">
                              <a:solidFill>
                                <a:schemeClr val="tx1"/>
                              </a:solidFill>
                              <a:effectLst/>
                            </a:rPr>
                            <a:t>IRF840 MOSFET</a:t>
                          </a:r>
                          <a:endParaRPr lang="en-IN" sz="1400" b="1" kern="1200" dirty="0">
                            <a:solidFill>
                              <a:schemeClr val="tx1"/>
                            </a:solidFill>
                            <a:effectLst/>
                            <a:latin typeface="+mn-lt"/>
                            <a:ea typeface="+mn-ea"/>
                            <a:cs typeface="+mn-cs"/>
                          </a:endParaRPr>
                        </a:p>
                      </a:txBody>
                      <a:tcPr marL="68616" marR="68616" marT="0" marB="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IN" sz="1400" b="0" kern="1200" dirty="0">
                              <a:solidFill>
                                <a:schemeClr val="tx1"/>
                              </a:solidFill>
                              <a:effectLst/>
                            </a:rPr>
                            <a:t> 8A, 500V(LOW RATING SEMICONDUCTOR)</a:t>
                          </a:r>
                          <a:endParaRPr lang="en-IN" sz="1400" b="0" kern="1200" dirty="0">
                            <a:solidFill>
                              <a:schemeClr val="tx1"/>
                            </a:solidFill>
                            <a:effectLst/>
                            <a:latin typeface="+mn-lt"/>
                          </a:endParaRPr>
                        </a:p>
                      </a:txBody>
                      <a:tcPr marL="68616" marR="68616" marT="0" marB="0" anchor="ctr"/>
                    </a:tc>
                    <a:extLst>
                      <a:ext uri="{0D108BD9-81ED-4DB2-BD59-A6C34878D82A}">
                        <a16:rowId xmlns:a16="http://schemas.microsoft.com/office/drawing/2014/main" val="2367757347"/>
                      </a:ext>
                    </a:extLst>
                  </a:tr>
                  <a:tr h="329564">
                    <a:tc>
                      <a:txBody>
                        <a:bodyPr/>
                        <a:lstStyle/>
                        <a:p>
                          <a:endParaRPr lang="en-US"/>
                        </a:p>
                      </a:txBody>
                      <a:tcPr marL="68616" marR="68616" marT="0" marB="0" anchor="ctr">
                        <a:blipFill>
                          <a:blip r:embed="rId2"/>
                          <a:stretch>
                            <a:fillRect l="-177" t="-1009259" r="-112367" b="-462963"/>
                          </a:stretch>
                        </a:blip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400" b="0" kern="1200" dirty="0">
                              <a:solidFill>
                                <a:schemeClr val="tx1"/>
                              </a:solidFill>
                              <a:effectLst/>
                            </a:rPr>
                            <a:t>150µF</a:t>
                          </a:r>
                          <a:endParaRPr lang="en-IN" sz="1400" b="0" kern="1200" dirty="0">
                            <a:solidFill>
                              <a:schemeClr val="tx1"/>
                            </a:solidFill>
                            <a:effectLst/>
                            <a:latin typeface="+mn-lt"/>
                          </a:endParaRPr>
                        </a:p>
                      </a:txBody>
                      <a:tcPr marL="68616" marR="68616" marT="0" marB="0" anchor="ctr"/>
                    </a:tc>
                    <a:extLst>
                      <a:ext uri="{0D108BD9-81ED-4DB2-BD59-A6C34878D82A}">
                        <a16:rowId xmlns:a16="http://schemas.microsoft.com/office/drawing/2014/main" val="117760693"/>
                      </a:ext>
                    </a:extLst>
                  </a:tr>
                  <a:tr h="329564">
                    <a:tc>
                      <a:txBody>
                        <a:bodyPr/>
                        <a:lstStyle/>
                        <a:p>
                          <a:endParaRPr lang="en-US"/>
                        </a:p>
                      </a:txBody>
                      <a:tcPr marL="68616" marR="68616" marT="0" marB="0" anchor="ctr">
                        <a:blipFill>
                          <a:blip r:embed="rId2"/>
                          <a:stretch>
                            <a:fillRect l="-177" t="-1089091" r="-112367" b="-354545"/>
                          </a:stretch>
                        </a:blip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400" b="0" kern="1200" dirty="0">
                              <a:solidFill>
                                <a:schemeClr val="tx1"/>
                              </a:solidFill>
                              <a:effectLst/>
                            </a:rPr>
                            <a:t>22µF</a:t>
                          </a:r>
                          <a:endParaRPr lang="en-IN" sz="1400" b="0" kern="1200" dirty="0">
                            <a:solidFill>
                              <a:schemeClr val="tx1"/>
                            </a:solidFill>
                            <a:effectLst/>
                            <a:latin typeface="+mn-lt"/>
                          </a:endParaRPr>
                        </a:p>
                      </a:txBody>
                      <a:tcPr marL="68616" marR="68616" marT="0" marB="0" anchor="ctr"/>
                    </a:tc>
                    <a:extLst>
                      <a:ext uri="{0D108BD9-81ED-4DB2-BD59-A6C34878D82A}">
                        <a16:rowId xmlns:a16="http://schemas.microsoft.com/office/drawing/2014/main" val="3470911590"/>
                      </a:ext>
                    </a:extLst>
                  </a:tr>
                  <a:tr h="329564">
                    <a:tc>
                      <a:txBody>
                        <a:bodyPr/>
                        <a:lstStyle/>
                        <a:p>
                          <a:endParaRPr lang="en-US"/>
                        </a:p>
                      </a:txBody>
                      <a:tcPr marL="68616" marR="68616" marT="0" marB="0" anchor="ctr">
                        <a:blipFill>
                          <a:blip r:embed="rId2"/>
                          <a:stretch>
                            <a:fillRect l="-177" t="-1211111" r="-112367" b="-261111"/>
                          </a:stretch>
                        </a:blip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400" b="0" kern="1200" dirty="0">
                              <a:solidFill>
                                <a:schemeClr val="tx1"/>
                              </a:solidFill>
                              <a:effectLst/>
                            </a:rPr>
                            <a:t>150µF</a:t>
                          </a:r>
                          <a:endParaRPr lang="en-IN" sz="1400" b="0" kern="1200" dirty="0">
                            <a:solidFill>
                              <a:schemeClr val="tx1"/>
                            </a:solidFill>
                            <a:effectLst/>
                            <a:latin typeface="+mn-lt"/>
                          </a:endParaRPr>
                        </a:p>
                      </a:txBody>
                      <a:tcPr marL="68616" marR="68616" marT="0" marB="0" anchor="ctr"/>
                    </a:tc>
                    <a:extLst>
                      <a:ext uri="{0D108BD9-81ED-4DB2-BD59-A6C34878D82A}">
                        <a16:rowId xmlns:a16="http://schemas.microsoft.com/office/drawing/2014/main" val="1903927961"/>
                      </a:ext>
                    </a:extLst>
                  </a:tr>
                  <a:tr h="329564">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400" b="1" kern="1200" dirty="0">
                              <a:solidFill>
                                <a:schemeClr val="tx1"/>
                              </a:solidFill>
                              <a:effectLst/>
                            </a:rPr>
                            <a:t>COUPLED INDUCTOR</a:t>
                          </a:r>
                          <a:endParaRPr lang="en-IN" sz="1400" b="1" kern="1200" dirty="0">
                            <a:solidFill>
                              <a:schemeClr val="tx1"/>
                            </a:solidFill>
                            <a:effectLst/>
                            <a:latin typeface="+mn-lt"/>
                            <a:ea typeface="+mn-ea"/>
                            <a:cs typeface="+mn-cs"/>
                          </a:endParaRPr>
                        </a:p>
                      </a:txBody>
                      <a:tcPr marL="68616" marR="68616" marT="0" marB="0" anchor="ctr"/>
                    </a:tc>
                    <a:tc>
                      <a:txBody>
                        <a:bodyPr/>
                        <a:lstStyle/>
                        <a:p>
                          <a:endParaRPr lang="en-US"/>
                        </a:p>
                      </a:txBody>
                      <a:tcPr marL="68616" marR="68616" marT="0" marB="0" anchor="ctr">
                        <a:blipFill>
                          <a:blip r:embed="rId2"/>
                          <a:stretch>
                            <a:fillRect l="-89432" t="-1311111" r="-315" b="-161111"/>
                          </a:stretch>
                        </a:blipFill>
                      </a:tcPr>
                    </a:tc>
                    <a:extLst>
                      <a:ext uri="{0D108BD9-81ED-4DB2-BD59-A6C34878D82A}">
                        <a16:rowId xmlns:a16="http://schemas.microsoft.com/office/drawing/2014/main" val="4113647419"/>
                      </a:ext>
                    </a:extLst>
                  </a:tr>
                  <a:tr h="426720">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400" b="1" kern="1200" dirty="0">
                              <a:solidFill>
                                <a:schemeClr val="tx1"/>
                              </a:solidFill>
                              <a:effectLst/>
                            </a:rPr>
                            <a:t>DOIDES(1N4007)</a:t>
                          </a:r>
                          <a:endParaRPr lang="en-IN" sz="1400" b="1" kern="1200" dirty="0">
                            <a:solidFill>
                              <a:schemeClr val="tx1"/>
                            </a:solidFill>
                            <a:effectLst/>
                            <a:latin typeface="+mn-lt"/>
                            <a:ea typeface="+mn-ea"/>
                            <a:cs typeface="+mn-cs"/>
                          </a:endParaRPr>
                        </a:p>
                      </a:txBody>
                      <a:tcPr marL="68616" marR="68616" marT="0" marB="0" anchor="ctr"/>
                    </a:tc>
                    <a:tc>
                      <a:txBody>
                        <a:bodyPr/>
                        <a:lstStyle/>
                        <a:p>
                          <a:pPr algn="ctr"/>
                          <a:r>
                            <a:rPr lang="en-IN" sz="1400" b="0" kern="1200" dirty="0">
                              <a:solidFill>
                                <a:schemeClr val="tx1"/>
                              </a:solidFill>
                              <a:effectLst/>
                            </a:rPr>
                            <a:t>Reverse Voltage:1000 V, Reverse Current: 5</a:t>
                          </a:r>
                          <a:r>
                            <a:rPr lang="en-US" sz="1400" b="0" kern="1200" dirty="0">
                              <a:solidFill>
                                <a:schemeClr val="tx1"/>
                              </a:solidFill>
                              <a:effectLst/>
                            </a:rPr>
                            <a:t>µ</a:t>
                          </a:r>
                          <a:r>
                            <a:rPr lang="en-IN" sz="1400" b="0" kern="1200" dirty="0">
                              <a:solidFill>
                                <a:schemeClr val="tx1"/>
                              </a:solidFill>
                              <a:effectLst/>
                            </a:rPr>
                            <a:t>A, Forward Current: 1 A, Forward Voltage:  1 V.</a:t>
                          </a:r>
                          <a:endParaRPr lang="en-IN" sz="1400" b="0" i="0" kern="1200" dirty="0">
                            <a:solidFill>
                              <a:schemeClr val="tx1"/>
                            </a:solidFill>
                            <a:effectLst/>
                            <a:latin typeface="+mn-lt"/>
                            <a:ea typeface="+mn-ea"/>
                            <a:cs typeface="+mn-cs"/>
                          </a:endParaRPr>
                        </a:p>
                      </a:txBody>
                      <a:tcPr marL="68616" marR="68616" marT="0" marB="0" anchor="ctr"/>
                    </a:tc>
                    <a:extLst>
                      <a:ext uri="{0D108BD9-81ED-4DB2-BD59-A6C34878D82A}">
                        <a16:rowId xmlns:a16="http://schemas.microsoft.com/office/drawing/2014/main" val="3509166152"/>
                      </a:ext>
                    </a:extLst>
                  </a:tr>
                </a:tbl>
              </a:graphicData>
            </a:graphic>
          </p:graphicFrame>
        </mc:Fallback>
      </mc:AlternateContent>
      <p:sp>
        <p:nvSpPr>
          <p:cNvPr id="2" name="TextBox 1">
            <a:extLst>
              <a:ext uri="{FF2B5EF4-FFF2-40B4-BE49-F238E27FC236}">
                <a16:creationId xmlns:a16="http://schemas.microsoft.com/office/drawing/2014/main" id="{80D44291-CE87-E96F-71FE-9D64B581FAAD}"/>
              </a:ext>
            </a:extLst>
          </p:cNvPr>
          <p:cNvSpPr txBox="1"/>
          <p:nvPr/>
        </p:nvSpPr>
        <p:spPr>
          <a:xfrm>
            <a:off x="1352939" y="467598"/>
            <a:ext cx="7193902"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COMPONENTS AND ITS RATINGS</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5817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5C4B0B-5E80-F59D-D7CC-6207C003A149}"/>
              </a:ext>
            </a:extLst>
          </p:cNvPr>
          <p:cNvPicPr>
            <a:picLocks noChangeAspect="1"/>
          </p:cNvPicPr>
          <p:nvPr/>
        </p:nvPicPr>
        <p:blipFill rotWithShape="1">
          <a:blip r:embed="rId2">
            <a:extLst>
              <a:ext uri="{28A0092B-C50C-407E-A947-70E740481C1C}">
                <a14:useLocalDpi xmlns:a14="http://schemas.microsoft.com/office/drawing/2010/main" val="0"/>
              </a:ext>
            </a:extLst>
          </a:blip>
          <a:srcRect l="-1255" t="-1599" r="1255" b="1599"/>
          <a:stretch/>
        </p:blipFill>
        <p:spPr>
          <a:xfrm>
            <a:off x="1033093" y="1138099"/>
            <a:ext cx="10946908" cy="5234940"/>
          </a:xfrm>
          <a:prstGeom prst="rect">
            <a:avLst/>
          </a:prstGeom>
        </p:spPr>
      </p:pic>
      <p:cxnSp>
        <p:nvCxnSpPr>
          <p:cNvPr id="5" name="Straight Connector 4">
            <a:extLst>
              <a:ext uri="{FF2B5EF4-FFF2-40B4-BE49-F238E27FC236}">
                <a16:creationId xmlns:a16="http://schemas.microsoft.com/office/drawing/2014/main" id="{ADAC4898-2648-C4D7-EA12-5F2D3C202F91}"/>
              </a:ext>
            </a:extLst>
          </p:cNvPr>
          <p:cNvCxnSpPr/>
          <p:nvPr/>
        </p:nvCxnSpPr>
        <p:spPr>
          <a:xfrm flipH="1">
            <a:off x="3601615" y="6363472"/>
            <a:ext cx="2733869" cy="0"/>
          </a:xfrm>
          <a:prstGeom prst="line">
            <a:avLst/>
          </a:prstGeom>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B1919C43-118F-8C29-3629-3798CC28F8BC}"/>
              </a:ext>
            </a:extLst>
          </p:cNvPr>
          <p:cNvSpPr txBox="1"/>
          <p:nvPr/>
        </p:nvSpPr>
        <p:spPr>
          <a:xfrm flipH="1">
            <a:off x="211998" y="429208"/>
            <a:ext cx="784965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HARDWARE IMPLEMENTATION CIRCUIT DIAGRAM</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7320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540FC2-D532-8F69-70BE-B32DDAFE6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2349758" y="1609610"/>
            <a:ext cx="6858000" cy="4725875"/>
          </a:xfrm>
          <a:prstGeom prst="rect">
            <a:avLst/>
          </a:prstGeom>
        </p:spPr>
      </p:pic>
      <p:sp>
        <p:nvSpPr>
          <p:cNvPr id="8" name="TextBox 7">
            <a:extLst>
              <a:ext uri="{FF2B5EF4-FFF2-40B4-BE49-F238E27FC236}">
                <a16:creationId xmlns:a16="http://schemas.microsoft.com/office/drawing/2014/main" id="{59DA6D37-3E2C-6241-E2E1-5CDA06A4CAC4}"/>
              </a:ext>
            </a:extLst>
          </p:cNvPr>
          <p:cNvSpPr txBox="1"/>
          <p:nvPr/>
        </p:nvSpPr>
        <p:spPr>
          <a:xfrm>
            <a:off x="660917" y="871861"/>
            <a:ext cx="10235683" cy="492443"/>
          </a:xfrm>
          <a:prstGeom prst="rect">
            <a:avLst/>
          </a:prstGeom>
          <a:noFill/>
        </p:spPr>
        <p:txBody>
          <a:bodyPr vert="horz" wrap="square" rtlCol="0" anchor="ctr">
            <a:spAutoFit/>
          </a:bodyPr>
          <a:lstStyle/>
          <a:p>
            <a:pPr algn="ctr"/>
            <a:r>
              <a:rPr lang="en-US" sz="2600" dirty="0">
                <a:latin typeface="Times New Roman" panose="02020603050405020304" pitchFamily="18" charset="0"/>
              </a:rPr>
              <a:t>INPUT TO THE PROPOSED CONVERTER</a:t>
            </a:r>
          </a:p>
        </p:txBody>
      </p:sp>
    </p:spTree>
    <p:extLst>
      <p:ext uri="{BB962C8B-B14F-4D97-AF65-F5344CB8AC3E}">
        <p14:creationId xmlns:p14="http://schemas.microsoft.com/office/powerpoint/2010/main" val="679670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192810-2CE6-BD14-8BD0-2C155574C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2209798" y="1348352"/>
            <a:ext cx="6803573" cy="5090949"/>
          </a:xfrm>
          <a:prstGeom prst="rect">
            <a:avLst/>
          </a:prstGeom>
        </p:spPr>
      </p:pic>
      <p:sp>
        <p:nvSpPr>
          <p:cNvPr id="5" name="TextBox 4">
            <a:extLst>
              <a:ext uri="{FF2B5EF4-FFF2-40B4-BE49-F238E27FC236}">
                <a16:creationId xmlns:a16="http://schemas.microsoft.com/office/drawing/2014/main" id="{27FC7142-B061-D619-C4D3-770C1139309F}"/>
              </a:ext>
            </a:extLst>
          </p:cNvPr>
          <p:cNvSpPr txBox="1"/>
          <p:nvPr/>
        </p:nvSpPr>
        <p:spPr>
          <a:xfrm>
            <a:off x="961053" y="597196"/>
            <a:ext cx="10403633" cy="492443"/>
          </a:xfrm>
          <a:prstGeom prst="rect">
            <a:avLst/>
          </a:prstGeom>
          <a:noFill/>
        </p:spPr>
        <p:txBody>
          <a:bodyPr vert="horz" wrap="square" rtlCol="0" anchor="ctr">
            <a:spAutoFit/>
          </a:bodyPr>
          <a:lstStyle/>
          <a:p>
            <a:pPr algn="ctr"/>
            <a:r>
              <a:rPr lang="en-US" sz="2600" dirty="0">
                <a:latin typeface="Times New Roman" panose="02020603050405020304" pitchFamily="18" charset="0"/>
              </a:rPr>
              <a:t>OUTPUT OF THE PROPOSED CONVERTER</a:t>
            </a:r>
          </a:p>
        </p:txBody>
      </p:sp>
    </p:spTree>
    <p:extLst>
      <p:ext uri="{BB962C8B-B14F-4D97-AF65-F5344CB8AC3E}">
        <p14:creationId xmlns:p14="http://schemas.microsoft.com/office/powerpoint/2010/main" val="715230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6E650-3EA3-D28E-66C9-1A382D7E2FD7}"/>
              </a:ext>
            </a:extLst>
          </p:cNvPr>
          <p:cNvSpPr>
            <a:spLocks noGrp="1"/>
          </p:cNvSpPr>
          <p:nvPr>
            <p:ph type="title" idx="4294967295"/>
          </p:nvPr>
        </p:nvSpPr>
        <p:spPr>
          <a:xfrm>
            <a:off x="642938" y="322263"/>
            <a:ext cx="10906125" cy="1135062"/>
          </a:xfrm>
        </p:spPr>
        <p:txBody>
          <a:bodyPr anchor="ctr">
            <a:normAutofit/>
          </a:bodyPr>
          <a:lstStyle/>
          <a:p>
            <a:r>
              <a:rPr lang="en-US" sz="3600" dirty="0">
                <a:latin typeface="+mn-lt"/>
              </a:rPr>
              <a:t>STRUCTURE OF PROPOSED CONVERTER</a:t>
            </a:r>
            <a:endParaRPr lang="en-IN" sz="3600" dirty="0">
              <a:latin typeface="+mn-lt"/>
            </a:endParaRPr>
          </a:p>
        </p:txBody>
      </p:sp>
      <p:sp>
        <p:nvSpPr>
          <p:cNvPr id="3" name="Content Placeholder 2">
            <a:extLst>
              <a:ext uri="{FF2B5EF4-FFF2-40B4-BE49-F238E27FC236}">
                <a16:creationId xmlns:a16="http://schemas.microsoft.com/office/drawing/2014/main" id="{92CC11CA-BE71-2631-D59E-C2C5C3D5B502}"/>
              </a:ext>
            </a:extLst>
          </p:cNvPr>
          <p:cNvSpPr>
            <a:spLocks noGrp="1"/>
          </p:cNvSpPr>
          <p:nvPr>
            <p:ph idx="4294967295"/>
          </p:nvPr>
        </p:nvSpPr>
        <p:spPr>
          <a:xfrm>
            <a:off x="642408" y="4689865"/>
            <a:ext cx="10906125" cy="2045898"/>
          </a:xfrm>
        </p:spPr>
        <p:txBody>
          <a:bodyPr anchor="ctr">
            <a:normAutofit/>
          </a:bodyPr>
          <a:lstStyle/>
          <a:p>
            <a:pPr algn="just">
              <a:lnSpc>
                <a:spcPct val="100000"/>
              </a:lnSpc>
              <a:buClr>
                <a:schemeClr val="tx1"/>
              </a:buClr>
            </a:pPr>
            <a:r>
              <a:rPr lang="en-US" sz="2000" dirty="0">
                <a:latin typeface="Times New Roman" panose="02020603050405020304" pitchFamily="18" charset="0"/>
                <a:cs typeface="Times New Roman" panose="02020603050405020304" pitchFamily="18" charset="0"/>
              </a:rPr>
              <a:t>The equivalent circuit of the proposed converter is demonstrated in which the two-winding CI is modeled with an ideal transformer with N1 and N2 as the number of turns in the primary and secondary sides, respectively.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4FE92CB-E317-A658-50DE-8CDD08DB340E}"/>
                  </a:ext>
                </a:extLst>
              </p:cNvPr>
              <p:cNvSpPr txBox="1"/>
              <p:nvPr/>
            </p:nvSpPr>
            <p:spPr>
              <a:xfrm>
                <a:off x="643467" y="1347019"/>
                <a:ext cx="10905066" cy="1015663"/>
              </a:xfrm>
              <a:prstGeom prst="rect">
                <a:avLst/>
              </a:prstGeom>
              <a:noFill/>
            </p:spPr>
            <p:txBody>
              <a:bodyPr wrap="square" rtlCol="0" anchor="ctr">
                <a:spAutoFit/>
              </a:bodyPr>
              <a:lstStyle/>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structure of the is shown in Fig.1. As illustrated in this figure, the Dual-Switch Coupled Inductor DC-DC converter consists of two power switches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𝑆</m:t>
                        </m:r>
                      </m:e>
                      <m:sub>
                        <m:r>
                          <a:rPr lang="en-US" sz="2000" i="1" smtClean="0">
                            <a:latin typeface="Cambria Math" panose="02040503050406030204" pitchFamily="18" charset="0"/>
                          </a:rPr>
                          <m:t>1</m:t>
                        </m:r>
                      </m:sub>
                    </m:sSub>
                  </m:oMath>
                </a14:m>
                <a:r>
                  <a:rPr lang="en-US" sz="200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2</m:t>
                        </m:r>
                      </m:sub>
                    </m:sSub>
                  </m:oMath>
                </a14:m>
                <a:r>
                  <a:rPr lang="en-US" sz="2000" dirty="0">
                    <a:latin typeface="Times New Roman" panose="02020603050405020304" pitchFamily="18" charset="0"/>
                    <a:cs typeface="Times New Roman" panose="02020603050405020304" pitchFamily="18" charset="0"/>
                  </a:rPr>
                  <a:t>), five diodes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b="0" i="1" smtClean="0">
                            <a:latin typeface="Cambria Math" panose="02040503050406030204" pitchFamily="18" charset="0"/>
                          </a:rPr>
                          <m:t>1</m:t>
                        </m:r>
                      </m:sub>
                    </m:sSub>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b="0" i="1" smtClean="0">
                            <a:latin typeface="Cambria Math" panose="02040503050406030204" pitchFamily="18" charset="0"/>
                          </a:rPr>
                          <m:t>2</m:t>
                        </m:r>
                      </m:sub>
                    </m:sSub>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3</m:t>
                        </m:r>
                      </m:sub>
                    </m:sSub>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b="0" i="1" smtClean="0">
                            <a:latin typeface="Cambria Math" panose="02040503050406030204" pitchFamily="18" charset="0"/>
                          </a:rPr>
                          <m:t>4</m:t>
                        </m:r>
                      </m:sub>
                    </m:sSub>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b="0" i="1" smtClean="0">
                            <a:latin typeface="Cambria Math" panose="02040503050406030204" pitchFamily="18" charset="0"/>
                          </a:rPr>
                          <m:t>0</m:t>
                        </m:r>
                      </m:sub>
                    </m:sSub>
                  </m:oMath>
                </a14:m>
                <a:r>
                  <a:rPr lang="en-US" sz="2000" dirty="0">
                    <a:latin typeface="Times New Roman" panose="02020603050405020304" pitchFamily="18" charset="0"/>
                    <a:cs typeface="Times New Roman" panose="02020603050405020304" pitchFamily="18" charset="0"/>
                  </a:rPr>
                  <a:t> ), four capacitors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b="0" i="1" smtClean="0">
                            <a:latin typeface="Cambria Math" panose="02040503050406030204" pitchFamily="18" charset="0"/>
                          </a:rPr>
                          <m:t>2</m:t>
                        </m:r>
                      </m:sub>
                    </m:sSub>
                  </m:oMath>
                </a14:m>
                <a:r>
                  <a:rPr lang="en-US" sz="200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b="0" i="1" smtClean="0">
                            <a:latin typeface="Cambria Math" panose="02040503050406030204" pitchFamily="18" charset="0"/>
                          </a:rPr>
                          <m:t>3</m:t>
                        </m:r>
                      </m:sub>
                    </m:sSub>
                  </m:oMath>
                </a14:m>
                <a:r>
                  <a:rPr lang="en-US" sz="200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𝐶</m:t>
                        </m:r>
                      </m:e>
                      <m:sub>
                        <m:r>
                          <a:rPr lang="en-US" sz="2000" b="0" i="1" smtClean="0">
                            <a:latin typeface="Cambria Math" panose="02040503050406030204" pitchFamily="18" charset="0"/>
                          </a:rPr>
                          <m:t>0</m:t>
                        </m:r>
                      </m:sub>
                    </m:sSub>
                  </m:oMath>
                </a14:m>
                <a:r>
                  <a:rPr lang="en-US" sz="2000" dirty="0">
                    <a:latin typeface="Times New Roman" panose="02020603050405020304" pitchFamily="18" charset="0"/>
                    <a:cs typeface="Times New Roman" panose="02020603050405020304" pitchFamily="18" charset="0"/>
                  </a:rPr>
                  <a:t>), and one CI with two windings. </a:t>
                </a:r>
              </a:p>
            </p:txBody>
          </p:sp>
        </mc:Choice>
        <mc:Fallback xmlns="">
          <p:sp>
            <p:nvSpPr>
              <p:cNvPr id="4" name="TextBox 3">
                <a:extLst>
                  <a:ext uri="{FF2B5EF4-FFF2-40B4-BE49-F238E27FC236}">
                    <a16:creationId xmlns:a16="http://schemas.microsoft.com/office/drawing/2014/main" id="{24FE92CB-E317-A658-50DE-8CDD08DB340E}"/>
                  </a:ext>
                </a:extLst>
              </p:cNvPr>
              <p:cNvSpPr txBox="1">
                <a:spLocks noRot="1" noChangeAspect="1" noMove="1" noResize="1" noEditPoints="1" noAdjustHandles="1" noChangeArrowheads="1" noChangeShapeType="1" noTextEdit="1"/>
              </p:cNvSpPr>
              <p:nvPr/>
            </p:nvSpPr>
            <p:spPr>
              <a:xfrm>
                <a:off x="643467" y="1347019"/>
                <a:ext cx="10905066" cy="1015663"/>
              </a:xfrm>
              <a:prstGeom prst="rect">
                <a:avLst/>
              </a:prstGeom>
              <a:blipFill>
                <a:blip r:embed="rId3"/>
                <a:stretch>
                  <a:fillRect l="-503" t="-2994" r="-615" b="-10180"/>
                </a:stretch>
              </a:blipFill>
            </p:spPr>
            <p:txBody>
              <a:bodyPr/>
              <a:lstStyle/>
              <a:p>
                <a:r>
                  <a:rPr lang="en-IN">
                    <a:noFill/>
                  </a:rPr>
                  <a:t> </a:t>
                </a:r>
              </a:p>
            </p:txBody>
          </p:sp>
        </mc:Fallback>
      </mc:AlternateContent>
      <p:pic>
        <p:nvPicPr>
          <p:cNvPr id="8" name="Content Placeholder 3">
            <a:extLst>
              <a:ext uri="{FF2B5EF4-FFF2-40B4-BE49-F238E27FC236}">
                <a16:creationId xmlns:a16="http://schemas.microsoft.com/office/drawing/2014/main" id="{7FAB7A38-6435-6EA3-3CD1-AF6560FD6F20}"/>
              </a:ext>
            </a:extLst>
          </p:cNvPr>
          <p:cNvPicPr>
            <a:picLocks noChangeAspect="1"/>
          </p:cNvPicPr>
          <p:nvPr/>
        </p:nvPicPr>
        <p:blipFill rotWithShape="1">
          <a:blip r:embed="rId4">
            <a:extLst>
              <a:ext uri="{28A0092B-C50C-407E-A947-70E740481C1C}">
                <a14:useLocalDpi xmlns:a14="http://schemas.microsoft.com/office/drawing/2010/main" val="0"/>
              </a:ext>
            </a:extLst>
          </a:blip>
          <a:srcRect l="9540" t="10177" r="6564" b="-2222"/>
          <a:stretch/>
        </p:blipFill>
        <p:spPr>
          <a:xfrm>
            <a:off x="3529751" y="2643967"/>
            <a:ext cx="4935622" cy="2045898"/>
          </a:xfrm>
          <a:prstGeom prst="rect">
            <a:avLst/>
          </a:prstGeom>
        </p:spPr>
      </p:pic>
    </p:spTree>
    <p:extLst>
      <p:ext uri="{BB962C8B-B14F-4D97-AF65-F5344CB8AC3E}">
        <p14:creationId xmlns:p14="http://schemas.microsoft.com/office/powerpoint/2010/main" val="13475482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0EDC62-F6E2-AE22-4A63-5C858C6B2856}"/>
              </a:ext>
            </a:extLst>
          </p:cNvPr>
          <p:cNvSpPr txBox="1"/>
          <p:nvPr/>
        </p:nvSpPr>
        <p:spPr>
          <a:xfrm>
            <a:off x="651587" y="1437845"/>
            <a:ext cx="10888825" cy="3151312"/>
          </a:xfrm>
          <a:prstGeom prst="rect">
            <a:avLst/>
          </a:prstGeom>
          <a:noFill/>
        </p:spPr>
        <p:txBody>
          <a:bodyPr wrap="square">
            <a:spAutoFit/>
          </a:bodyPr>
          <a:lstStyle/>
          <a:p>
            <a:pPr algn="l">
              <a:lnSpc>
                <a:spcPct val="150000"/>
              </a:lnSpc>
              <a:spcBef>
                <a:spcPts val="200"/>
              </a:spcBef>
            </a:pPr>
            <a:r>
              <a:rPr lang="en-IN" sz="2000" b="1" dirty="0">
                <a:solidFill>
                  <a:srgbClr val="000000"/>
                </a:solidFill>
                <a:effectLst/>
                <a:latin typeface="Times New Roman" panose="02020603050405020304" pitchFamily="18" charset="0"/>
                <a:ea typeface="SimSun" panose="02010600030101010101" pitchFamily="2" charset="-122"/>
                <a:cs typeface="Latha" panose="020B0604020202020204" pitchFamily="34" charset="0"/>
              </a:rPr>
              <a:t>HARDWARE CONCLUSION </a:t>
            </a:r>
            <a:endParaRPr lang="en-IN" sz="2000" b="1"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spcAft>
                <a:spcPts val="800"/>
              </a:spcAft>
            </a:pPr>
            <a:endParaRPr lang="en-IN" sz="2000" dirty="0">
              <a:effectLst/>
              <a:latin typeface="Times New Roman" panose="02020603050405020304" pitchFamily="18" charset="0"/>
              <a:ea typeface="SimSun" panose="02010600030101010101" pitchFamily="2" charset="-122"/>
              <a:cs typeface="Latha" panose="020B0604020202020204" pitchFamily="34" charset="0"/>
            </a:endParaRPr>
          </a:p>
          <a:p>
            <a:pPr algn="just">
              <a:lnSpc>
                <a:spcPct val="150000"/>
              </a:lnSpc>
            </a:pPr>
            <a:r>
              <a:rPr lang="en-IN" dirty="0">
                <a:effectLst/>
                <a:latin typeface="Times New Roman" panose="02020603050405020304" pitchFamily="18" charset="0"/>
                <a:ea typeface="SimSun" panose="02010600030101010101" pitchFamily="2" charset="-122"/>
              </a:rPr>
              <a:t>The dual switch coupled inductor-based DC to DC converter has been successfully designed and implemented for hardware, with an input voltage of 8.7V and an output voltage of 95V, achieving a gain of 10.92%. The converter employs two switches, coupled inductors, and a capacitor to achieve high efficiency. The design process involved selecting appropriate components, PCB layout design, and testing of the converter circuit. The hardware implementation has demonstrated the effectiveness of the design, with excellent performance in terms of efficiency</a:t>
            </a:r>
            <a:r>
              <a:rPr lang="en-IN" dirty="0">
                <a:latin typeface="Times New Roman" panose="02020603050405020304" pitchFamily="18" charset="0"/>
                <a:ea typeface="SimSun" panose="02010600030101010101" pitchFamily="2" charset="-122"/>
              </a:rPr>
              <a:t>.</a:t>
            </a:r>
            <a:r>
              <a:rPr lang="en-IN" dirty="0">
                <a:effectLst/>
                <a:latin typeface="Times New Roman" panose="02020603050405020304" pitchFamily="18" charset="0"/>
                <a:ea typeface="SimSun" panose="02010600030101010101" pitchFamily="2" charset="-122"/>
              </a:rPr>
              <a:t> </a:t>
            </a:r>
            <a:endParaRPr lang="en-IN" dirty="0"/>
          </a:p>
        </p:txBody>
      </p:sp>
    </p:spTree>
    <p:extLst>
      <p:ext uri="{BB962C8B-B14F-4D97-AF65-F5344CB8AC3E}">
        <p14:creationId xmlns:p14="http://schemas.microsoft.com/office/powerpoint/2010/main" val="1991702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4940-915D-5026-86D1-A991563BB2B6}"/>
              </a:ext>
            </a:extLst>
          </p:cNvPr>
          <p:cNvSpPr txBox="1">
            <a:spLocks/>
          </p:cNvSpPr>
          <p:nvPr/>
        </p:nvSpPr>
        <p:spPr>
          <a:xfrm>
            <a:off x="643468" y="621792"/>
            <a:ext cx="4989890" cy="54132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kern="1200">
                <a:solidFill>
                  <a:schemeClr val="tx1"/>
                </a:solidFill>
                <a:latin typeface="+mj-lt"/>
                <a:ea typeface="+mj-ea"/>
                <a:cs typeface="+mj-cs"/>
              </a:rPr>
              <a:t> REFERENCE PAPER</a:t>
            </a:r>
          </a:p>
        </p:txBody>
      </p:sp>
      <p:sp>
        <p:nvSpPr>
          <p:cNvPr id="3" name="Content Placeholder 2">
            <a:extLst>
              <a:ext uri="{FF2B5EF4-FFF2-40B4-BE49-F238E27FC236}">
                <a16:creationId xmlns:a16="http://schemas.microsoft.com/office/drawing/2014/main" id="{429AA0E4-875D-B05A-2FAA-7C8366CB74EF}"/>
              </a:ext>
            </a:extLst>
          </p:cNvPr>
          <p:cNvSpPr txBox="1">
            <a:spLocks/>
          </p:cNvSpPr>
          <p:nvPr/>
        </p:nvSpPr>
        <p:spPr>
          <a:xfrm>
            <a:off x="6096000" y="643466"/>
            <a:ext cx="5452532" cy="557106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dirty="0">
                <a:effectLst/>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1</a:t>
            </a:r>
            <a:r>
              <a:rPr lang="en-US" sz="1800" dirty="0">
                <a:effectLst/>
                <a:latin typeface="Times New Roman" panose="02020603050405020304" pitchFamily="18" charset="0"/>
                <a:cs typeface="Times New Roman" panose="02020603050405020304" pitchFamily="18" charset="0"/>
              </a:rPr>
              <a:t>] H. Liu, F. Li, and J. Ai, "A Novel High Step-Up Dual Switches Converter with Coupled Inductor and Voltage Multiplier Cell for a Renewable Energy System," IEEE Transactions on Power Electronics, vol. 31, pp. 4974-4983, 2016.</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effectLst/>
                <a:latin typeface="Times New Roman" panose="02020603050405020304" pitchFamily="18" charset="0"/>
                <a:cs typeface="Times New Roman" panose="02020603050405020304" pitchFamily="18" charset="0"/>
              </a:rPr>
              <a:t>[2] B. </a:t>
            </a:r>
            <a:r>
              <a:rPr lang="en-US" sz="1800" dirty="0" err="1">
                <a:effectLst/>
                <a:latin typeface="Times New Roman" panose="02020603050405020304" pitchFamily="18" charset="0"/>
                <a:cs typeface="Times New Roman" panose="02020603050405020304" pitchFamily="18" charset="0"/>
              </a:rPr>
              <a:t>Poorali</a:t>
            </a:r>
            <a:r>
              <a:rPr lang="en-US" sz="1800" dirty="0">
                <a:effectLst/>
                <a:latin typeface="Times New Roman" panose="02020603050405020304" pitchFamily="18" charset="0"/>
                <a:cs typeface="Times New Roman" panose="02020603050405020304" pitchFamily="18" charset="0"/>
              </a:rPr>
              <a:t>, A. Torkan, and E. Adib, "High step-up Z-source DC–DC converter with coupled inductors and switched capacitor cell," IET Power Electronics, vol. 8, pp. 1394-1402, 2015.</a:t>
            </a:r>
          </a:p>
          <a:p>
            <a:pPr marL="0" indent="0" algn="just">
              <a:buNone/>
            </a:pPr>
            <a:r>
              <a:rPr lang="en-US" sz="1800" dirty="0">
                <a:latin typeface="Times New Roman" panose="02020603050405020304" pitchFamily="18" charset="0"/>
                <a:cs typeface="Times New Roman" panose="02020603050405020304" pitchFamily="18" charset="0"/>
              </a:rPr>
              <a:t>[3]</a:t>
            </a:r>
            <a:r>
              <a:rPr lang="en-IN" sz="1800" dirty="0">
                <a:effectLst/>
                <a:latin typeface="Times New Roman" panose="02020603050405020304" pitchFamily="18" charset="0"/>
                <a:ea typeface="SimSun" panose="02010600030101010101" pitchFamily="2" charset="-122"/>
                <a:cs typeface="Times New Roman" panose="02020603050405020304" pitchFamily="18" charset="0"/>
              </a:rPr>
              <a:t> A. </a:t>
            </a:r>
            <a:r>
              <a:rPr lang="en-IN" sz="1800" dirty="0" err="1">
                <a:effectLst/>
                <a:latin typeface="Times New Roman" panose="02020603050405020304" pitchFamily="18" charset="0"/>
                <a:ea typeface="SimSun" panose="02010600030101010101" pitchFamily="2" charset="-122"/>
                <a:cs typeface="Times New Roman" panose="02020603050405020304" pitchFamily="18" charset="0"/>
              </a:rPr>
              <a:t>Samadian</a:t>
            </a:r>
            <a:r>
              <a:rPr lang="en-IN" sz="1800" dirty="0">
                <a:effectLst/>
                <a:latin typeface="Times New Roman" panose="02020603050405020304" pitchFamily="18" charset="0"/>
                <a:ea typeface="SimSun" panose="02010600030101010101" pitchFamily="2" charset="-122"/>
                <a:cs typeface="Times New Roman" panose="02020603050405020304" pitchFamily="18" charset="0"/>
              </a:rPr>
              <a:t>, S. H. Hosseini, M. Sabahi, and M. </a:t>
            </a:r>
            <a:r>
              <a:rPr lang="en-IN" sz="1800" dirty="0" err="1">
                <a:effectLst/>
                <a:latin typeface="Times New Roman" panose="02020603050405020304" pitchFamily="18" charset="0"/>
                <a:ea typeface="SimSun" panose="02010600030101010101" pitchFamily="2" charset="-122"/>
                <a:cs typeface="Times New Roman" panose="02020603050405020304" pitchFamily="18" charset="0"/>
              </a:rPr>
              <a:t>Maalandish</a:t>
            </a:r>
            <a:r>
              <a:rPr lang="en-IN" sz="1800" dirty="0">
                <a:effectLst/>
                <a:latin typeface="Times New Roman" panose="02020603050405020304" pitchFamily="18" charset="0"/>
                <a:ea typeface="SimSun" panose="02010600030101010101" pitchFamily="2" charset="-122"/>
                <a:cs typeface="Times New Roman" panose="02020603050405020304" pitchFamily="18" charset="0"/>
              </a:rPr>
              <a:t>, "A New Coupled Inductor </a:t>
            </a:r>
            <a:r>
              <a:rPr lang="en-IN" sz="1800" dirty="0" err="1">
                <a:effectLst/>
                <a:latin typeface="Times New Roman" panose="02020603050405020304" pitchFamily="18" charset="0"/>
                <a:ea typeface="SimSun" panose="02010600030101010101" pitchFamily="2" charset="-122"/>
                <a:cs typeface="Times New Roman" panose="02020603050405020304" pitchFamily="18" charset="0"/>
              </a:rPr>
              <a:t>Nonisolated</a:t>
            </a:r>
            <a:r>
              <a:rPr lang="en-IN" sz="1800" dirty="0">
                <a:effectLst/>
                <a:latin typeface="Times New Roman" panose="02020603050405020304" pitchFamily="18" charset="0"/>
                <a:ea typeface="SimSun" panose="02010600030101010101" pitchFamily="2" charset="-122"/>
                <a:cs typeface="Times New Roman" panose="02020603050405020304" pitchFamily="18" charset="0"/>
              </a:rPr>
              <a:t> High Step-Up Quasi Z-Source DC–DC Converter," IEEE Transactions on Industrial Electronics, vol. 67, pp. 5389-5397, 2020. </a:t>
            </a:r>
          </a:p>
          <a:p>
            <a:pPr marL="0" indent="0" algn="just">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4106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DF478-E96F-BCFB-5A22-E54140E87BFF}"/>
              </a:ext>
            </a:extLst>
          </p:cNvPr>
          <p:cNvSpPr>
            <a:spLocks noGrp="1"/>
          </p:cNvSpPr>
          <p:nvPr>
            <p:ph type="title"/>
          </p:nvPr>
        </p:nvSpPr>
        <p:spPr>
          <a:xfrm>
            <a:off x="838200" y="2766219"/>
            <a:ext cx="10515600" cy="1325563"/>
          </a:xfrm>
        </p:spPr>
        <p:txBody>
          <a:bodyPr/>
          <a:lstStyle/>
          <a:p>
            <a:pPr algn="ctr"/>
            <a:r>
              <a:rPr lang="en-US" dirty="0"/>
              <a:t>THANK YOU</a:t>
            </a:r>
            <a:endParaRPr lang="en-IN" dirty="0"/>
          </a:p>
        </p:txBody>
      </p:sp>
    </p:spTree>
    <p:extLst>
      <p:ext uri="{BB962C8B-B14F-4D97-AF65-F5344CB8AC3E}">
        <p14:creationId xmlns:p14="http://schemas.microsoft.com/office/powerpoint/2010/main" val="1513648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9D66F71-0D47-DABE-6182-01B529BC4DC6}"/>
              </a:ext>
            </a:extLst>
          </p:cNvPr>
          <p:cNvSpPr>
            <a:spLocks noGrp="1"/>
          </p:cNvSpPr>
          <p:nvPr>
            <p:ph type="title" idx="4294967295"/>
          </p:nvPr>
        </p:nvSpPr>
        <p:spPr>
          <a:xfrm>
            <a:off x="839642" y="953832"/>
            <a:ext cx="8327831" cy="804249"/>
          </a:xfrm>
        </p:spPr>
        <p:txBody>
          <a:bodyPr>
            <a:normAutofit/>
          </a:bodyPr>
          <a:lstStyle/>
          <a:p>
            <a:r>
              <a:rPr lang="en-US" sz="2800" dirty="0">
                <a:latin typeface="Times New Roman" panose="02020603050405020304" pitchFamily="18" charset="0"/>
                <a:cs typeface="Times New Roman" panose="02020603050405020304" pitchFamily="18" charset="0"/>
              </a:rPr>
              <a:t>OPERATION PRINCIPLE OF PROPOSED SYSTEM</a:t>
            </a:r>
            <a:endParaRPr lang="en-IN" sz="2800" dirty="0">
              <a:latin typeface="Times New Roman" panose="02020603050405020304" pitchFamily="18" charset="0"/>
              <a:cs typeface="Times New Roman" panose="02020603050405020304" pitchFamily="18" charset="0"/>
            </a:endParaRPr>
          </a:p>
        </p:txBody>
      </p:sp>
      <p:sp>
        <p:nvSpPr>
          <p:cNvPr id="14" name="Content Placeholder 2">
            <a:extLst>
              <a:ext uri="{FF2B5EF4-FFF2-40B4-BE49-F238E27FC236}">
                <a16:creationId xmlns:a16="http://schemas.microsoft.com/office/drawing/2014/main" id="{13EA61C1-921E-8412-5318-6C54B8C67DAF}"/>
              </a:ext>
            </a:extLst>
          </p:cNvPr>
          <p:cNvSpPr>
            <a:spLocks noGrp="1"/>
          </p:cNvSpPr>
          <p:nvPr>
            <p:ph idx="4294967295"/>
          </p:nvPr>
        </p:nvSpPr>
        <p:spPr>
          <a:xfrm>
            <a:off x="839642" y="1978153"/>
            <a:ext cx="10512716" cy="3648205"/>
          </a:xfrm>
        </p:spPr>
        <p:txBody>
          <a:bodyPr>
            <a:noAutofit/>
          </a:bodyPr>
          <a:lstStyle/>
          <a:p>
            <a:pPr>
              <a:lnSpc>
                <a:spcPct val="100000"/>
              </a:lnSpc>
            </a:pPr>
            <a:r>
              <a:rPr lang="en-US" sz="2000" dirty="0">
                <a:latin typeface="Times New Roman" panose="02020603050405020304" pitchFamily="18" charset="0"/>
                <a:cs typeface="Times New Roman" panose="02020603050405020304" pitchFamily="18" charset="0"/>
              </a:rPr>
              <a:t>The proposed converter is assumed to operate in continuous conduction mode (CCM). </a:t>
            </a:r>
          </a:p>
          <a:p>
            <a:pPr>
              <a:lnSpc>
                <a:spcPct val="100000"/>
              </a:lnSpc>
            </a:pPr>
            <a:r>
              <a:rPr lang="en-US" sz="2000" dirty="0">
                <a:latin typeface="Times New Roman" panose="02020603050405020304" pitchFamily="18" charset="0"/>
                <a:cs typeface="Times New Roman" panose="02020603050405020304" pitchFamily="18" charset="0"/>
              </a:rPr>
              <a:t>All components are considered ideal without parasitic elements except the leakage inductances of the CI. </a:t>
            </a:r>
          </a:p>
          <a:p>
            <a:pPr>
              <a:lnSpc>
                <a:spcPct val="100000"/>
              </a:lnSpc>
            </a:pPr>
            <a:r>
              <a:rPr lang="en-US" sz="2000" dirty="0">
                <a:latin typeface="Times New Roman" panose="02020603050405020304" pitchFamily="18" charset="0"/>
                <a:cs typeface="Times New Roman" panose="02020603050405020304" pitchFamily="18" charset="0"/>
              </a:rPr>
              <a:t>All the capacitors are assumed to be large enough to have a constant voltage over the switching period Ts.</a:t>
            </a:r>
          </a:p>
          <a:p>
            <a:pPr>
              <a:lnSpc>
                <a:spcPct val="100000"/>
              </a:lnSpc>
            </a:pPr>
            <a:r>
              <a:rPr lang="en-US" sz="2000" dirty="0">
                <a:latin typeface="Times New Roman" panose="02020603050405020304" pitchFamily="18" charset="0"/>
                <a:cs typeface="Times New Roman" panose="02020603050405020304" pitchFamily="18" charset="0"/>
              </a:rPr>
              <a:t> The gate signals of the switches are applied simultaneously with a duty cycle less than 50 %.</a:t>
            </a:r>
          </a:p>
          <a:p>
            <a:pPr>
              <a:lnSpc>
                <a:spcPct val="100000"/>
              </a:lnSpc>
            </a:pPr>
            <a:r>
              <a:rPr lang="en-US" sz="2000" dirty="0">
                <a:latin typeface="Times New Roman" panose="02020603050405020304" pitchFamily="18" charset="0"/>
                <a:cs typeface="Times New Roman" panose="02020603050405020304" pitchFamily="18" charset="0"/>
              </a:rPr>
              <a:t>The operation principle of the proposed converter is divided into four operation modes during one switching period.</a:t>
            </a:r>
          </a:p>
          <a:p>
            <a:pPr>
              <a:lnSpc>
                <a:spcPct val="100000"/>
              </a:lnSpc>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7331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07D03-F7DE-EACD-03F7-E5DA7714E2E5}"/>
              </a:ext>
            </a:extLst>
          </p:cNvPr>
          <p:cNvSpPr>
            <a:spLocks noGrp="1"/>
          </p:cNvSpPr>
          <p:nvPr>
            <p:ph type="title"/>
          </p:nvPr>
        </p:nvSpPr>
        <p:spPr>
          <a:xfrm>
            <a:off x="839788" y="606495"/>
            <a:ext cx="3932237" cy="1600200"/>
          </a:xfrm>
        </p:spPr>
        <p:txBody>
          <a:bodyPr anchor="ctr"/>
          <a:lstStyle/>
          <a:p>
            <a:pPr algn="ctr"/>
            <a:r>
              <a:rPr lang="en-US" dirty="0">
                <a:latin typeface="Times New Roman" panose="02020603050405020304" pitchFamily="18" charset="0"/>
                <a:cs typeface="Times New Roman" panose="02020603050405020304" pitchFamily="18" charset="0"/>
              </a:rPr>
              <a:t>MODE-I</a:t>
            </a:r>
            <a:endParaRPr lang="en-I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47B97B-E4EC-137C-F4EE-1BEFBE2A24D1}"/>
                  </a:ext>
                </a:extLst>
              </p:cNvPr>
              <p:cNvSpPr>
                <a:spLocks noGrp="1"/>
              </p:cNvSpPr>
              <p:nvPr>
                <p:ph idx="1"/>
              </p:nvPr>
            </p:nvSpPr>
            <p:spPr>
              <a:xfrm>
                <a:off x="5180012" y="1474604"/>
                <a:ext cx="6172200" cy="4873625"/>
              </a:xfrm>
            </p:spPr>
            <p:txBody>
              <a:bodyPr anchor="ctr">
                <a:noAutofit/>
              </a:bodyPr>
              <a:lstStyle/>
              <a:p>
                <a:pPr algn="just">
                  <a:lnSpc>
                    <a:spcPct val="120000"/>
                  </a:lnSpc>
                </a:pPr>
                <a:r>
                  <a:rPr lang="en-US" sz="1800" dirty="0">
                    <a:latin typeface="Times New Roman" panose="02020603050405020304" pitchFamily="18" charset="0"/>
                    <a:cs typeface="Times New Roman" panose="02020603050405020304" pitchFamily="18" charset="0"/>
                  </a:rPr>
                  <a:t>Both switches </a:t>
                </a:r>
                <a14:m>
                  <m:oMath xmlns:m="http://schemas.openxmlformats.org/officeDocument/2006/math">
                    <m:sSub>
                      <m:sSubPr>
                        <m:ctrlPr>
                          <a:rPr lang="en-US" sz="180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𝑆</m:t>
                        </m:r>
                      </m:e>
                      <m:sub>
                        <m:r>
                          <a:rPr lang="en-US" sz="1800" b="0" i="1" smtClean="0">
                            <a:latin typeface="Cambria Math" panose="02040503050406030204" pitchFamily="18" charset="0"/>
                            <a:cs typeface="Times New Roman" panose="02020603050405020304" pitchFamily="18" charset="0"/>
                          </a:rPr>
                          <m:t>1</m:t>
                        </m:r>
                      </m:sub>
                    </m:sSub>
                  </m:oMath>
                </a14:m>
                <a:r>
                  <a:rPr lang="en-US" sz="18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𝑆</m:t>
                        </m:r>
                      </m:e>
                      <m:sub>
                        <m:r>
                          <a:rPr lang="en-US" sz="1800" b="0" i="1" smtClean="0">
                            <a:latin typeface="Cambria Math" panose="02040503050406030204" pitchFamily="18" charset="0"/>
                            <a:cs typeface="Times New Roman" panose="02020603050405020304" pitchFamily="18" charset="0"/>
                          </a:rPr>
                          <m:t>2</m:t>
                        </m:r>
                      </m:sub>
                    </m:sSub>
                  </m:oMath>
                </a14:m>
                <a:r>
                  <a:rPr lang="en-US" sz="1800" dirty="0">
                    <a:latin typeface="Times New Roman" panose="02020603050405020304" pitchFamily="18" charset="0"/>
                    <a:cs typeface="Times New Roman" panose="02020603050405020304" pitchFamily="18" charset="0"/>
                  </a:rPr>
                  <a:t> start to conduct simultaneously.</a:t>
                </a:r>
              </a:p>
              <a:p>
                <a:pPr algn="just">
                  <a:lnSpc>
                    <a:spcPct val="120000"/>
                  </a:lnSpc>
                </a:pPr>
                <a:r>
                  <a:rPr lang="en-US" sz="1800" dirty="0">
                    <a:latin typeface="Times New Roman" panose="02020603050405020304" pitchFamily="18" charset="0"/>
                    <a:cs typeface="Times New Roman" panose="02020603050405020304" pitchFamily="18" charset="0"/>
                  </a:rPr>
                  <a:t>Diodes </a:t>
                </a:r>
                <a14:m>
                  <m:oMath xmlns:m="http://schemas.openxmlformats.org/officeDocument/2006/math">
                    <m:sSub>
                      <m:sSubPr>
                        <m:ctrlPr>
                          <a:rPr lang="en-US" sz="180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𝐷</m:t>
                        </m:r>
                      </m:e>
                      <m:sub>
                        <m:r>
                          <a:rPr lang="en-US" sz="1800" b="0" i="1" smtClean="0">
                            <a:latin typeface="Cambria Math" panose="02040503050406030204" pitchFamily="18" charset="0"/>
                            <a:cs typeface="Times New Roman" panose="02020603050405020304" pitchFamily="18" charset="0"/>
                          </a:rPr>
                          <m:t>1</m:t>
                        </m:r>
                      </m:sub>
                    </m:sSub>
                  </m:oMath>
                </a14:m>
                <a:r>
                  <a:rPr lang="en-US" sz="1800" dirty="0">
                    <a:latin typeface="Times New Roman" panose="02020603050405020304" pitchFamily="18" charset="0"/>
                    <a:cs typeface="Times New Roman" panose="02020603050405020304" pitchFamily="18" charset="0"/>
                  </a:rPr>
                  <a:t>,</a:t>
                </a:r>
                <a:r>
                  <a:rPr lang="en-US" sz="1800" dirty="0">
                    <a:cs typeface="Times New Roman" panose="02020603050405020304" pitchFamily="18" charset="0"/>
                  </a:rPr>
                  <a:t> </a:t>
                </a:r>
                <a14:m>
                  <m:oMath xmlns:m="http://schemas.openxmlformats.org/officeDocument/2006/math">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𝐷</m:t>
                        </m:r>
                      </m:e>
                      <m:sub>
                        <m:r>
                          <a:rPr lang="en-US" sz="1800" b="0" i="1" smtClean="0">
                            <a:latin typeface="Cambria Math" panose="02040503050406030204" pitchFamily="18" charset="0"/>
                            <a:cs typeface="Times New Roman" panose="02020603050405020304" pitchFamily="18" charset="0"/>
                          </a:rPr>
                          <m:t>2</m:t>
                        </m:r>
                      </m:sub>
                    </m:sSub>
                  </m:oMath>
                </a14:m>
                <a:r>
                  <a:rPr lang="en-US" sz="18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𝐷</m:t>
                        </m:r>
                      </m:e>
                      <m:sub>
                        <m:r>
                          <a:rPr lang="en-US" sz="1800" b="0" i="1" smtClean="0">
                            <a:latin typeface="Cambria Math" panose="02040503050406030204" pitchFamily="18" charset="0"/>
                            <a:cs typeface="Times New Roman" panose="02020603050405020304" pitchFamily="18" charset="0"/>
                          </a:rPr>
                          <m:t>4</m:t>
                        </m:r>
                      </m:sub>
                    </m:sSub>
                  </m:oMath>
                </a14:m>
                <a:r>
                  <a:rPr lang="en-US" sz="1800" dirty="0">
                    <a:latin typeface="Times New Roman" panose="02020603050405020304" pitchFamily="18" charset="0"/>
                    <a:cs typeface="Times New Roman" panose="02020603050405020304" pitchFamily="18" charset="0"/>
                  </a:rPr>
                  <a:t> turn off, while diode</a:t>
                </a:r>
                <a:r>
                  <a:rPr lang="en-US" sz="1800" dirty="0">
                    <a:cs typeface="Times New Roman" panose="02020603050405020304" pitchFamily="18" charset="0"/>
                  </a:rPr>
                  <a:t> </a:t>
                </a:r>
                <a14:m>
                  <m:oMath xmlns:m="http://schemas.openxmlformats.org/officeDocument/2006/math">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𝐷</m:t>
                        </m:r>
                      </m:e>
                      <m:sub>
                        <m:r>
                          <a:rPr lang="en-US" sz="1800" b="0" i="1" smtClean="0">
                            <a:latin typeface="Cambria Math" panose="02040503050406030204" pitchFamily="18" charset="0"/>
                            <a:cs typeface="Times New Roman" panose="02020603050405020304" pitchFamily="18" charset="0"/>
                          </a:rPr>
                          <m:t>3</m:t>
                        </m:r>
                      </m:sub>
                    </m:sSub>
                  </m:oMath>
                </a14:m>
                <a:r>
                  <a:rPr lang="en-US" sz="1800" dirty="0">
                    <a:latin typeface="Times New Roman" panose="02020603050405020304" pitchFamily="18" charset="0"/>
                    <a:cs typeface="Times New Roman" panose="02020603050405020304" pitchFamily="18" charset="0"/>
                  </a:rPr>
                  <a:t> remains in ON-state from the previous mode (mode IV).</a:t>
                </a:r>
              </a:p>
              <a:p>
                <a:pPr algn="just">
                  <a:lnSpc>
                    <a:spcPct val="120000"/>
                  </a:lnSpc>
                </a:pPr>
                <a:r>
                  <a:rPr lang="en-US" sz="1800" dirty="0">
                    <a:latin typeface="Times New Roman" panose="02020603050405020304" pitchFamily="18" charset="0"/>
                    <a:cs typeface="Times New Roman" panose="02020603050405020304" pitchFamily="18" charset="0"/>
                  </a:rPr>
                  <a:t>The leakage inductance </a:t>
                </a:r>
                <a14:m>
                  <m:oMath xmlns:m="http://schemas.openxmlformats.org/officeDocument/2006/math">
                    <m:sSub>
                      <m:sSubPr>
                        <m:ctrlPr>
                          <a:rPr lang="en-US" sz="180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𝐿</m:t>
                        </m:r>
                      </m:e>
                      <m:sub>
                        <m:r>
                          <a:rPr lang="en-US" sz="1800" b="0" i="1" smtClean="0">
                            <a:latin typeface="Cambria Math" panose="02040503050406030204" pitchFamily="18" charset="0"/>
                            <a:cs typeface="Times New Roman" panose="02020603050405020304" pitchFamily="18" charset="0"/>
                          </a:rPr>
                          <m:t>𝐾</m:t>
                        </m:r>
                        <m:r>
                          <a:rPr lang="en-US" sz="1800" b="0" i="1" smtClean="0">
                            <a:latin typeface="Cambria Math" panose="02040503050406030204" pitchFamily="18" charset="0"/>
                            <a:cs typeface="Times New Roman" panose="02020603050405020304" pitchFamily="18" charset="0"/>
                          </a:rPr>
                          <m:t>1</m:t>
                        </m:r>
                      </m:sub>
                    </m:sSub>
                    <m:r>
                      <a:rPr lang="en-US" sz="1800" b="0" i="1" smtClean="0">
                        <a:latin typeface="Cambria Math" panose="02040503050406030204" pitchFamily="18" charset="0"/>
                        <a:cs typeface="Times New Roman" panose="02020603050405020304" pitchFamily="18" charset="0"/>
                      </a:rPr>
                      <m:t> </m:t>
                    </m:r>
                  </m:oMath>
                </a14:m>
                <a:r>
                  <a:rPr lang="en-US" sz="1800" dirty="0">
                    <a:latin typeface="Times New Roman" panose="02020603050405020304" pitchFamily="18" charset="0"/>
                    <a:cs typeface="Times New Roman" panose="02020603050405020304" pitchFamily="18" charset="0"/>
                  </a:rPr>
                  <a:t>and the magnetizing inductance </a:t>
                </a:r>
                <a14:m>
                  <m:oMath xmlns:m="http://schemas.openxmlformats.org/officeDocument/2006/math">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𝐿</m:t>
                        </m:r>
                      </m:e>
                      <m:sub>
                        <m:r>
                          <a:rPr lang="en-US" sz="1800" b="0" i="1" smtClean="0">
                            <a:latin typeface="Cambria Math" panose="02040503050406030204" pitchFamily="18" charset="0"/>
                            <a:cs typeface="Times New Roman" panose="02020603050405020304" pitchFamily="18" charset="0"/>
                          </a:rPr>
                          <m:t>𝑚</m:t>
                        </m:r>
                      </m:sub>
                    </m:sSub>
                  </m:oMath>
                </a14:m>
                <a:r>
                  <a:rPr lang="en-US" sz="1800" dirty="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are charged by the input source, and their currents increase.</a:t>
                </a:r>
              </a:p>
              <a:p>
                <a:pPr algn="just">
                  <a:lnSpc>
                    <a:spcPct val="120000"/>
                  </a:lnSpc>
                </a:pPr>
                <a:r>
                  <a:rPr lang="en-US" sz="1800" dirty="0">
                    <a:latin typeface="Times New Roman" panose="02020603050405020304" pitchFamily="18" charset="0"/>
                    <a:cs typeface="Times New Roman" panose="02020603050405020304" pitchFamily="18" charset="0"/>
                  </a:rPr>
                  <a:t>Capacitor </a:t>
                </a:r>
                <a14:m>
                  <m:oMath xmlns:m="http://schemas.openxmlformats.org/officeDocument/2006/math">
                    <m:sSub>
                      <m:sSubPr>
                        <m:ctrlPr>
                          <a:rPr lang="en-US" sz="180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𝐶</m:t>
                        </m:r>
                      </m:e>
                      <m:sub>
                        <m:r>
                          <a:rPr lang="en-US" sz="1800" b="0" i="1" smtClean="0">
                            <a:latin typeface="Cambria Math" panose="02040503050406030204" pitchFamily="18" charset="0"/>
                            <a:cs typeface="Times New Roman" panose="02020603050405020304" pitchFamily="18" charset="0"/>
                          </a:rPr>
                          <m:t>1</m:t>
                        </m:r>
                      </m:sub>
                    </m:sSub>
                  </m:oMath>
                </a14:m>
                <a:r>
                  <a:rPr lang="en-US" sz="1800" dirty="0">
                    <a:latin typeface="Times New Roman" panose="02020603050405020304" pitchFamily="18" charset="0"/>
                    <a:cs typeface="Times New Roman" panose="02020603050405020304" pitchFamily="18" charset="0"/>
                  </a:rPr>
                  <a:t> starts to be discharged.</a:t>
                </a:r>
              </a:p>
              <a:p>
                <a:pPr algn="just">
                  <a:lnSpc>
                    <a:spcPct val="120000"/>
                  </a:lnSpc>
                </a:pPr>
                <a:r>
                  <a:rPr lang="en-US" sz="1800" dirty="0">
                    <a:latin typeface="Times New Roman" panose="02020603050405020304" pitchFamily="18" charset="0"/>
                    <a:cs typeface="Times New Roman" panose="02020603050405020304" pitchFamily="18" charset="0"/>
                  </a:rPr>
                  <a:t>Capacitor </a:t>
                </a:r>
                <a14:m>
                  <m:oMath xmlns:m="http://schemas.openxmlformats.org/officeDocument/2006/math">
                    <m:sSub>
                      <m:sSubPr>
                        <m:ctrlPr>
                          <a:rPr lang="en-US" sz="180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𝐶</m:t>
                        </m:r>
                      </m:e>
                      <m:sub>
                        <m:r>
                          <a:rPr lang="en-US" sz="1800" b="0" i="1" smtClean="0">
                            <a:latin typeface="Cambria Math" panose="02040503050406030204" pitchFamily="18" charset="0"/>
                            <a:cs typeface="Times New Roman" panose="02020603050405020304" pitchFamily="18" charset="0"/>
                          </a:rPr>
                          <m:t>3</m:t>
                        </m:r>
                      </m:sub>
                    </m:sSub>
                  </m:oMath>
                </a14:m>
                <a:r>
                  <a:rPr lang="en-US" sz="1800" dirty="0">
                    <a:latin typeface="Times New Roman" panose="02020603050405020304" pitchFamily="18" charset="0"/>
                    <a:cs typeface="Times New Roman" panose="02020603050405020304" pitchFamily="18" charset="0"/>
                  </a:rPr>
                  <a:t> keeps being charged through the secondary winding of the CI.</a:t>
                </a:r>
              </a:p>
              <a:p>
                <a:pPr algn="just">
                  <a:lnSpc>
                    <a:spcPct val="120000"/>
                  </a:lnSpc>
                </a:pPr>
                <a:r>
                  <a:rPr lang="en-US" sz="1800" dirty="0">
                    <a:latin typeface="Times New Roman" panose="02020603050405020304" pitchFamily="18" charset="0"/>
                    <a:cs typeface="Times New Roman" panose="02020603050405020304" pitchFamily="18" charset="0"/>
                  </a:rPr>
                  <a:t>Capacitor </a:t>
                </a:r>
                <a14:m>
                  <m:oMath xmlns:m="http://schemas.openxmlformats.org/officeDocument/2006/math">
                    <m:sSub>
                      <m:sSubPr>
                        <m:ctrlPr>
                          <a:rPr lang="en-US" sz="180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𝐶</m:t>
                        </m:r>
                      </m:e>
                      <m:sub>
                        <m:r>
                          <a:rPr lang="en-US" sz="1800" b="0" i="1" smtClean="0">
                            <a:latin typeface="Cambria Math" panose="02040503050406030204" pitchFamily="18" charset="0"/>
                            <a:cs typeface="Times New Roman" panose="02020603050405020304" pitchFamily="18" charset="0"/>
                          </a:rPr>
                          <m:t>0</m:t>
                        </m:r>
                      </m:sub>
                    </m:sSub>
                  </m:oMath>
                </a14:m>
                <a:r>
                  <a:rPr lang="en-US" sz="1800" dirty="0">
                    <a:latin typeface="Times New Roman" panose="02020603050405020304" pitchFamily="18" charset="0"/>
                    <a:cs typeface="Times New Roman" panose="02020603050405020304" pitchFamily="18" charset="0"/>
                  </a:rPr>
                  <a:t> keeps supplying the load.</a:t>
                </a:r>
              </a:p>
              <a:p>
                <a:pPr algn="just">
                  <a:lnSpc>
                    <a:spcPct val="120000"/>
                  </a:lnSpc>
                </a:pPr>
                <a:r>
                  <a:rPr lang="en-US" sz="1800" dirty="0">
                    <a:latin typeface="Times New Roman" panose="02020603050405020304" pitchFamily="18" charset="0"/>
                    <a:cs typeface="Times New Roman" panose="02020603050405020304" pitchFamily="18" charset="0"/>
                  </a:rPr>
                  <a:t>The current </a:t>
                </a:r>
                <a14:m>
                  <m:oMath xmlns:m="http://schemas.openxmlformats.org/officeDocument/2006/math">
                    <m:sSub>
                      <m:sSubPr>
                        <m:ctrlPr>
                          <a:rPr lang="en-US" sz="180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𝑖𝐿</m:t>
                        </m:r>
                      </m:e>
                      <m:sub>
                        <m:r>
                          <a:rPr lang="en-US" sz="1800" b="0" i="1" smtClean="0">
                            <a:latin typeface="Cambria Math" panose="02040503050406030204" pitchFamily="18" charset="0"/>
                            <a:cs typeface="Times New Roman" panose="02020603050405020304" pitchFamily="18" charset="0"/>
                          </a:rPr>
                          <m:t>𝐾</m:t>
                        </m:r>
                        <m:r>
                          <a:rPr lang="en-US" sz="1800" b="0" i="1" smtClean="0">
                            <a:latin typeface="Cambria Math" panose="02040503050406030204" pitchFamily="18" charset="0"/>
                            <a:cs typeface="Times New Roman" panose="02020603050405020304" pitchFamily="18" charset="0"/>
                          </a:rPr>
                          <m:t>2</m:t>
                        </m:r>
                      </m:sub>
                    </m:sSub>
                  </m:oMath>
                </a14:m>
                <a:r>
                  <a:rPr lang="en-US" sz="1800" dirty="0">
                    <a:latin typeface="Times New Roman" panose="02020603050405020304" pitchFamily="18" charset="0"/>
                    <a:cs typeface="Times New Roman" panose="02020603050405020304" pitchFamily="18" charset="0"/>
                  </a:rPr>
                  <a:t> reaches zero, and this mode ends.</a:t>
                </a:r>
              </a:p>
              <a:p>
                <a:pPr algn="just">
                  <a:lnSpc>
                    <a:spcPct val="120000"/>
                  </a:lnSpc>
                </a:pPr>
                <a:r>
                  <a:rPr lang="en-US" sz="1800" dirty="0">
                    <a:latin typeface="Times New Roman" panose="02020603050405020304" pitchFamily="18" charset="0"/>
                    <a:cs typeface="Times New Roman" panose="02020603050405020304" pitchFamily="18" charset="0"/>
                  </a:rPr>
                  <a:t>Mode I is a transition mode with a very short time.</a:t>
                </a:r>
              </a:p>
              <a:p>
                <a:pPr marL="0" indent="0" algn="just">
                  <a:lnSpc>
                    <a:spcPct val="120000"/>
                  </a:lnSpc>
                  <a:buNone/>
                </a:pPr>
                <a:endParaRPr lang="en-IN" sz="18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C547B97B-E4EC-137C-F4EE-1BEFBE2A24D1}"/>
                  </a:ext>
                </a:extLst>
              </p:cNvPr>
              <p:cNvSpPr>
                <a:spLocks noGrp="1" noRot="1" noChangeAspect="1" noMove="1" noResize="1" noEditPoints="1" noAdjustHandles="1" noChangeArrowheads="1" noChangeShapeType="1" noTextEdit="1"/>
              </p:cNvSpPr>
              <p:nvPr>
                <p:ph idx="1"/>
              </p:nvPr>
            </p:nvSpPr>
            <p:spPr>
              <a:xfrm>
                <a:off x="5180012" y="1474604"/>
                <a:ext cx="6172200" cy="4873625"/>
              </a:xfrm>
              <a:blipFill>
                <a:blip r:embed="rId2"/>
                <a:stretch>
                  <a:fillRect l="-692" t="-5006" r="-791"/>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79FEC4C3-15D0-3A4B-BCF4-41A82B5FC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07" y="2361525"/>
            <a:ext cx="4902200" cy="2689238"/>
          </a:xfrm>
          <a:prstGeom prst="rect">
            <a:avLst/>
          </a:prstGeom>
        </p:spPr>
      </p:pic>
      <p:sp>
        <p:nvSpPr>
          <p:cNvPr id="6" name="TextBox 5">
            <a:extLst>
              <a:ext uri="{FF2B5EF4-FFF2-40B4-BE49-F238E27FC236}">
                <a16:creationId xmlns:a16="http://schemas.microsoft.com/office/drawing/2014/main" id="{1869FBA1-D8F5-27A3-0AC5-54C63A7D2197}"/>
              </a:ext>
            </a:extLst>
          </p:cNvPr>
          <p:cNvSpPr txBox="1"/>
          <p:nvPr/>
        </p:nvSpPr>
        <p:spPr>
          <a:xfrm>
            <a:off x="1128437" y="360273"/>
            <a:ext cx="3849170" cy="492443"/>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MODES OF OPERATION</a:t>
            </a:r>
            <a:endParaRPr lang="en-IN" sz="26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AAE1415F-4D1E-5B1E-8A75-6F55C4F0A87D}"/>
              </a:ext>
            </a:extLst>
          </p:cNvPr>
          <p:cNvSpPr/>
          <p:nvPr/>
        </p:nvSpPr>
        <p:spPr>
          <a:xfrm>
            <a:off x="1054359" y="3359020"/>
            <a:ext cx="298580" cy="20527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Tree>
    <p:extLst>
      <p:ext uri="{BB962C8B-B14F-4D97-AF65-F5344CB8AC3E}">
        <p14:creationId xmlns:p14="http://schemas.microsoft.com/office/powerpoint/2010/main" val="373139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B414-2B04-1D3D-3CF4-1A06AE810073}"/>
              </a:ext>
            </a:extLst>
          </p:cNvPr>
          <p:cNvSpPr>
            <a:spLocks noGrp="1"/>
          </p:cNvSpPr>
          <p:nvPr>
            <p:ph type="title"/>
          </p:nvPr>
        </p:nvSpPr>
        <p:spPr/>
        <p:txBody>
          <a:bodyPr anchor="ctr"/>
          <a:lstStyle/>
          <a:p>
            <a:pPr algn="ctr"/>
            <a:r>
              <a:rPr lang="en-US" dirty="0">
                <a:latin typeface="Times New Roman" panose="02020603050405020304" pitchFamily="18" charset="0"/>
                <a:cs typeface="Times New Roman" panose="02020603050405020304" pitchFamily="18" charset="0"/>
              </a:rPr>
              <a:t>MODE-II</a:t>
            </a:r>
            <a:endParaRPr lang="en-I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A9FB3A-0D92-AB72-2A6E-39413930507A}"/>
                  </a:ext>
                </a:extLst>
              </p:cNvPr>
              <p:cNvSpPr>
                <a:spLocks noGrp="1"/>
              </p:cNvSpPr>
              <p:nvPr>
                <p:ph idx="1"/>
              </p:nvPr>
            </p:nvSpPr>
            <p:spPr>
              <a:xfrm>
                <a:off x="5267166" y="1257300"/>
                <a:ext cx="6172200" cy="4873625"/>
              </a:xfrm>
            </p:spPr>
            <p:txBody>
              <a:bodyPr anchor="ctr">
                <a:normAutofit/>
              </a:bodyPr>
              <a:lstStyle/>
              <a:p>
                <a:pPr>
                  <a:lnSpc>
                    <a:spcPct val="150000"/>
                  </a:lnSpc>
                </a:pPr>
                <a:r>
                  <a:rPr lang="en-US" sz="1800" dirty="0">
                    <a:latin typeface="Times New Roman" panose="02020603050405020304" pitchFamily="18" charset="0"/>
                    <a:cs typeface="Times New Roman" panose="02020603050405020304" pitchFamily="18" charset="0"/>
                  </a:rPr>
                  <a:t>At the beginning of this mode, diode </a:t>
                </a:r>
                <a14:m>
                  <m:oMath xmlns:m="http://schemas.openxmlformats.org/officeDocument/2006/math">
                    <m:sSub>
                      <m:sSubPr>
                        <m:ctrlPr>
                          <a:rPr lang="en-US" sz="1800" i="1" smtClean="0">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𝐷</m:t>
                        </m:r>
                      </m:e>
                      <m:sub>
                        <m:r>
                          <a:rPr lang="en-US" sz="1800" b="0" i="1" smtClean="0">
                            <a:latin typeface="Cambria Math" panose="02040503050406030204" pitchFamily="18" charset="0"/>
                            <a:cs typeface="Times New Roman" panose="02020603050405020304" pitchFamily="18" charset="0"/>
                          </a:rPr>
                          <m:t>3</m:t>
                        </m:r>
                      </m:sub>
                    </m:sSub>
                  </m:oMath>
                </a14:m>
                <a:r>
                  <a:rPr lang="en-US" sz="1800" dirty="0">
                    <a:latin typeface="Times New Roman" panose="02020603050405020304" pitchFamily="18" charset="0"/>
                    <a:cs typeface="Times New Roman" panose="02020603050405020304" pitchFamily="18" charset="0"/>
                  </a:rPr>
                  <a:t> turns off with zero current switching (ZCS) condition.</a:t>
                </a:r>
              </a:p>
              <a:p>
                <a:pPr>
                  <a:lnSpc>
                    <a:spcPct val="150000"/>
                  </a:lnSpc>
                </a:pPr>
                <a:r>
                  <a:rPr lang="en-US" sz="1800" dirty="0">
                    <a:latin typeface="Times New Roman" panose="02020603050405020304" pitchFamily="18" charset="0"/>
                    <a:cs typeface="Times New Roman" panose="02020603050405020304" pitchFamily="18" charset="0"/>
                  </a:rPr>
                  <a:t>Diode </a:t>
                </a:r>
                <a14:m>
                  <m:oMath xmlns:m="http://schemas.openxmlformats.org/officeDocument/2006/math">
                    <m:sSub>
                      <m:sSubPr>
                        <m:ctrlPr>
                          <a:rPr lang="en-US" sz="1800" i="1" smtClean="0">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𝐷</m:t>
                        </m:r>
                      </m:e>
                      <m:sub>
                        <m:r>
                          <a:rPr lang="en-US" sz="1800" b="0" i="1" smtClean="0">
                            <a:latin typeface="Cambria Math" panose="02040503050406030204" pitchFamily="18" charset="0"/>
                            <a:cs typeface="Times New Roman" panose="02020603050405020304" pitchFamily="18" charset="0"/>
                          </a:rPr>
                          <m:t>0</m:t>
                        </m:r>
                      </m:sub>
                    </m:sSub>
                  </m:oMath>
                </a14:m>
                <a:r>
                  <a:rPr lang="en-US" sz="1800" dirty="0">
                    <a:latin typeface="Times New Roman" panose="02020603050405020304" pitchFamily="18" charset="0"/>
                    <a:cs typeface="Times New Roman" panose="02020603050405020304" pitchFamily="18" charset="0"/>
                  </a:rPr>
                  <a:t> turns on with ZCS condition to transfer the energy to the output capacitor </a:t>
                </a:r>
                <a14:m>
                  <m:oMath xmlns:m="http://schemas.openxmlformats.org/officeDocument/2006/math">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𝐶</m:t>
                        </m:r>
                      </m:e>
                      <m:sub>
                        <m:r>
                          <a:rPr lang="en-US" sz="1800" i="1">
                            <a:latin typeface="Cambria Math" panose="02040503050406030204" pitchFamily="18" charset="0"/>
                            <a:cs typeface="Times New Roman" panose="02020603050405020304" pitchFamily="18" charset="0"/>
                          </a:rPr>
                          <m:t>0</m:t>
                        </m:r>
                      </m:sub>
                    </m:sSub>
                  </m:oMath>
                </a14:m>
                <a:r>
                  <a:rPr lang="en-US" sz="1800" dirty="0">
                    <a:latin typeface="Times New Roman" panose="02020603050405020304" pitchFamily="18" charset="0"/>
                    <a:cs typeface="Times New Roman" panose="02020603050405020304" pitchFamily="18" charset="0"/>
                  </a:rPr>
                  <a:t> and the load R.</a:t>
                </a:r>
              </a:p>
              <a:p>
                <a:pPr>
                  <a:lnSpc>
                    <a:spcPct val="150000"/>
                  </a:lnSpc>
                </a:pPr>
                <a:r>
                  <a:rPr lang="en-US" sz="1800" dirty="0">
                    <a:latin typeface="Times New Roman" panose="02020603050405020304" pitchFamily="18" charset="0"/>
                    <a:cs typeface="Times New Roman" panose="02020603050405020304" pitchFamily="18" charset="0"/>
                  </a:rPr>
                  <a:t>Capacitors </a:t>
                </a:r>
                <a14:m>
                  <m:oMath xmlns:m="http://schemas.openxmlformats.org/officeDocument/2006/math">
                    <m:sSub>
                      <m:sSubPr>
                        <m:ctrlPr>
                          <a:rPr lang="en-US" sz="180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𝐶</m:t>
                        </m:r>
                      </m:e>
                      <m:sub>
                        <m:r>
                          <a:rPr lang="en-US" sz="1800" b="0" i="1" smtClean="0">
                            <a:latin typeface="Cambria Math" panose="02040503050406030204" pitchFamily="18" charset="0"/>
                            <a:cs typeface="Times New Roman" panose="02020603050405020304" pitchFamily="18" charset="0"/>
                          </a:rPr>
                          <m:t>1</m:t>
                        </m:r>
                      </m:sub>
                    </m:sSub>
                  </m:oMath>
                </a14:m>
                <a:r>
                  <a:rPr lang="en-US" sz="1800" dirty="0">
                    <a:latin typeface="Times New Roman" panose="02020603050405020304" pitchFamily="18" charset="0"/>
                    <a:cs typeface="Times New Roman" panose="02020603050405020304" pitchFamily="18" charset="0"/>
                  </a:rPr>
                  <a:t> ,</a:t>
                </a:r>
                <a:r>
                  <a:rPr lang="en-US" sz="1800" dirty="0">
                    <a:cs typeface="Times New Roman" panose="02020603050405020304" pitchFamily="18" charset="0"/>
                  </a:rPr>
                  <a:t> </a:t>
                </a:r>
                <a14:m>
                  <m:oMath xmlns:m="http://schemas.openxmlformats.org/officeDocument/2006/math">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𝐶</m:t>
                        </m:r>
                      </m:e>
                      <m:sub>
                        <m:r>
                          <a:rPr lang="en-US" sz="1800" b="0" i="1" smtClean="0">
                            <a:latin typeface="Cambria Math" panose="02040503050406030204" pitchFamily="18" charset="0"/>
                            <a:cs typeface="Times New Roman" panose="02020603050405020304" pitchFamily="18" charset="0"/>
                          </a:rPr>
                          <m:t>2</m:t>
                        </m:r>
                      </m:sub>
                    </m:sSub>
                  </m:oMath>
                </a14:m>
                <a:r>
                  <a:rPr lang="en-US" sz="1800" dirty="0">
                    <a:latin typeface="Times New Roman" panose="02020603050405020304" pitchFamily="18" charset="0"/>
                    <a:cs typeface="Times New Roman" panose="02020603050405020304" pitchFamily="18" charset="0"/>
                  </a:rPr>
                  <a:t> and</a:t>
                </a:r>
                <a:r>
                  <a:rPr lang="en-US" sz="1800" dirty="0">
                    <a:cs typeface="Times New Roman" panose="02020603050405020304" pitchFamily="18" charset="0"/>
                  </a:rPr>
                  <a:t> </a:t>
                </a:r>
                <a14:m>
                  <m:oMath xmlns:m="http://schemas.openxmlformats.org/officeDocument/2006/math">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𝐶</m:t>
                        </m:r>
                      </m:e>
                      <m:sub>
                        <m:r>
                          <a:rPr lang="en-US" sz="1800" b="0" i="1" smtClean="0">
                            <a:latin typeface="Cambria Math" panose="02040503050406030204" pitchFamily="18" charset="0"/>
                            <a:cs typeface="Times New Roman" panose="02020603050405020304" pitchFamily="18" charset="0"/>
                          </a:rPr>
                          <m:t>3</m:t>
                        </m:r>
                      </m:sub>
                    </m:sSub>
                  </m:oMath>
                </a14:m>
                <a:r>
                  <a:rPr lang="en-US" sz="1800" dirty="0">
                    <a:latin typeface="Times New Roman" panose="02020603050405020304" pitchFamily="18" charset="0"/>
                    <a:cs typeface="Times New Roman" panose="02020603050405020304" pitchFamily="18" charset="0"/>
                  </a:rPr>
                  <a:t> are discharged.</a:t>
                </a:r>
              </a:p>
              <a:p>
                <a:pPr>
                  <a:lnSpc>
                    <a:spcPct val="150000"/>
                  </a:lnSpc>
                </a:pPr>
                <a:r>
                  <a:rPr lang="en-US" sz="1800" dirty="0">
                    <a:latin typeface="Times New Roman" panose="02020603050405020304" pitchFamily="18" charset="0"/>
                    <a:cs typeface="Times New Roman" panose="02020603050405020304" pitchFamily="18" charset="0"/>
                  </a:rPr>
                  <a:t>The output capacitor </a:t>
                </a:r>
                <a14:m>
                  <m:oMath xmlns:m="http://schemas.openxmlformats.org/officeDocument/2006/math">
                    <m:sSub>
                      <m:sSubPr>
                        <m:ctrlPr>
                          <a:rPr lang="en-US" sz="180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𝐶</m:t>
                        </m:r>
                      </m:e>
                      <m:sub>
                        <m:r>
                          <a:rPr lang="en-US" sz="1800" b="0" i="1" smtClean="0">
                            <a:latin typeface="Cambria Math" panose="02040503050406030204" pitchFamily="18" charset="0"/>
                            <a:cs typeface="Times New Roman" panose="02020603050405020304" pitchFamily="18" charset="0"/>
                          </a:rPr>
                          <m:t>0</m:t>
                        </m:r>
                      </m:sub>
                    </m:sSub>
                  </m:oMath>
                </a14:m>
                <a:r>
                  <a:rPr lang="en-US" sz="1800" dirty="0">
                    <a:latin typeface="Times New Roman" panose="02020603050405020304" pitchFamily="18" charset="0"/>
                    <a:cs typeface="Times New Roman" panose="02020603050405020304" pitchFamily="18" charset="0"/>
                  </a:rPr>
                  <a:t> is charged.</a:t>
                </a:r>
              </a:p>
              <a:p>
                <a:pPr>
                  <a:lnSpc>
                    <a:spcPct val="150000"/>
                  </a:lnSpc>
                </a:pPr>
                <a:r>
                  <a:rPr lang="en-US" sz="1800" dirty="0">
                    <a:latin typeface="Times New Roman" panose="02020603050405020304" pitchFamily="18" charset="0"/>
                    <a:cs typeface="Times New Roman" panose="02020603050405020304" pitchFamily="18" charset="0"/>
                  </a:rPr>
                  <a:t>The currents of all the inductances increase and reach their maximum values at the end of this mode.</a:t>
                </a:r>
              </a:p>
              <a:p>
                <a:pPr marL="0" indent="0">
                  <a:lnSpc>
                    <a:spcPct val="150000"/>
                  </a:lnSpc>
                  <a:buNone/>
                </a:pPr>
                <a:endParaRPr lang="en-IN" sz="18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02A9FB3A-0D92-AB72-2A6E-39413930507A}"/>
                  </a:ext>
                </a:extLst>
              </p:cNvPr>
              <p:cNvSpPr>
                <a:spLocks noGrp="1" noRot="1" noChangeAspect="1" noMove="1" noResize="1" noEditPoints="1" noAdjustHandles="1" noChangeArrowheads="1" noChangeShapeType="1" noTextEdit="1"/>
              </p:cNvSpPr>
              <p:nvPr>
                <p:ph idx="1"/>
              </p:nvPr>
            </p:nvSpPr>
            <p:spPr>
              <a:xfrm>
                <a:off x="5267166" y="1257300"/>
                <a:ext cx="6172200" cy="4873625"/>
              </a:xfrm>
              <a:blipFill>
                <a:blip r:embed="rId2"/>
                <a:stretch>
                  <a:fillRect l="-592"/>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43D029DD-AC0E-64F3-4BE5-C7FA829240F1}"/>
              </a:ext>
            </a:extLst>
          </p:cNvPr>
          <p:cNvPicPr>
            <a:picLocks noChangeAspect="1"/>
          </p:cNvPicPr>
          <p:nvPr/>
        </p:nvPicPr>
        <p:blipFill rotWithShape="1">
          <a:blip r:embed="rId3">
            <a:extLst>
              <a:ext uri="{28A0092B-C50C-407E-A947-70E740481C1C}">
                <a14:useLocalDpi xmlns:a14="http://schemas.microsoft.com/office/drawing/2010/main" val="0"/>
              </a:ext>
            </a:extLst>
          </a:blip>
          <a:srcRect l="11975"/>
          <a:stretch/>
        </p:blipFill>
        <p:spPr>
          <a:xfrm>
            <a:off x="219690" y="2095792"/>
            <a:ext cx="4809510" cy="2998721"/>
          </a:xfrm>
          <a:prstGeom prst="rect">
            <a:avLst/>
          </a:prstGeom>
        </p:spPr>
      </p:pic>
      <p:sp>
        <p:nvSpPr>
          <p:cNvPr id="4" name="Rectangle 3">
            <a:extLst>
              <a:ext uri="{FF2B5EF4-FFF2-40B4-BE49-F238E27FC236}">
                <a16:creationId xmlns:a16="http://schemas.microsoft.com/office/drawing/2014/main" id="{9FC41353-BF02-40B8-3032-1DAE65E20DB4}"/>
              </a:ext>
            </a:extLst>
          </p:cNvPr>
          <p:cNvSpPr/>
          <p:nvPr/>
        </p:nvSpPr>
        <p:spPr>
          <a:xfrm>
            <a:off x="1054359" y="3256379"/>
            <a:ext cx="298580" cy="20527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Tree>
    <p:extLst>
      <p:ext uri="{BB962C8B-B14F-4D97-AF65-F5344CB8AC3E}">
        <p14:creationId xmlns:p14="http://schemas.microsoft.com/office/powerpoint/2010/main" val="3258482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28DE-8711-A223-FCFE-C912A68AC505}"/>
              </a:ext>
            </a:extLst>
          </p:cNvPr>
          <p:cNvSpPr>
            <a:spLocks noGrp="1"/>
          </p:cNvSpPr>
          <p:nvPr>
            <p:ph type="title"/>
          </p:nvPr>
        </p:nvSpPr>
        <p:spPr/>
        <p:txBody>
          <a:bodyPr anchor="ctr"/>
          <a:lstStyle/>
          <a:p>
            <a:pPr algn="ctr"/>
            <a:r>
              <a:rPr lang="en-US" dirty="0">
                <a:latin typeface="Times New Roman" panose="02020603050405020304" pitchFamily="18" charset="0"/>
                <a:cs typeface="Times New Roman" panose="02020603050405020304" pitchFamily="18" charset="0"/>
              </a:rPr>
              <a:t>MODE-III</a:t>
            </a:r>
            <a:endParaRPr lang="en-IN"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70C682-AB2C-7FA7-195F-18AC0509E8F1}"/>
                  </a:ext>
                </a:extLst>
              </p:cNvPr>
              <p:cNvSpPr>
                <a:spLocks noGrp="1"/>
              </p:cNvSpPr>
              <p:nvPr>
                <p:ph idx="1"/>
              </p:nvPr>
            </p:nvSpPr>
            <p:spPr>
              <a:xfrm>
                <a:off x="5019869" y="996756"/>
                <a:ext cx="6335519" cy="4873625"/>
              </a:xfrm>
            </p:spPr>
            <p:txBody>
              <a:bodyPr anchor="ctr">
                <a:normAutofit/>
              </a:bodyPr>
              <a:lstStyle/>
              <a:p>
                <a:pPr algn="just" fontAlgn="t">
                  <a:lnSpc>
                    <a:spcPct val="150000"/>
                  </a:lnSpc>
                  <a:spcBef>
                    <a:spcPts val="0"/>
                  </a:spcBef>
                </a:pPr>
                <a:r>
                  <a:rPr lang="en-US" sz="2000" u="none" strike="noStrike" dirty="0">
                    <a:effectLst/>
                    <a:latin typeface="Times New Roman" panose="02020603050405020304" pitchFamily="18" charset="0"/>
                    <a:cs typeface="Times New Roman" panose="02020603050405020304" pitchFamily="18" charset="0"/>
                  </a:rPr>
                  <a:t>Both switches </a:t>
                </a:r>
                <a14:m>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𝑆</m:t>
                        </m:r>
                      </m:e>
                      <m:sub>
                        <m:r>
                          <a:rPr lang="en-US" sz="2000" b="0" i="1" smtClean="0">
                            <a:latin typeface="Cambria Math" panose="02040503050406030204" pitchFamily="18" charset="0"/>
                            <a:cs typeface="Times New Roman" panose="02020603050405020304" pitchFamily="18" charset="0"/>
                          </a:rPr>
                          <m:t>1</m:t>
                        </m:r>
                      </m:sub>
                    </m:sSub>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𝑆</m:t>
                        </m:r>
                      </m:e>
                      <m:sub>
                        <m:r>
                          <a:rPr lang="en-US" sz="2000" b="0" i="1" smtClean="0">
                            <a:latin typeface="Cambria Math" panose="02040503050406030204" pitchFamily="18" charset="0"/>
                            <a:cs typeface="Times New Roman" panose="02020603050405020304" pitchFamily="18" charset="0"/>
                          </a:rPr>
                          <m:t>2</m:t>
                        </m:r>
                      </m:sub>
                    </m:sSub>
                    <m:r>
                      <a:rPr lang="en-US" sz="2000" b="0" i="0" smtClean="0">
                        <a:latin typeface="Cambria Math" panose="02040503050406030204" pitchFamily="18" charset="0"/>
                        <a:cs typeface="Times New Roman" panose="02020603050405020304" pitchFamily="18" charset="0"/>
                      </a:rPr>
                      <m:t> </m:t>
                    </m:r>
                  </m:oMath>
                </a14:m>
                <a:r>
                  <a:rPr lang="en-US" sz="2000" u="none" strike="noStrike" dirty="0">
                    <a:effectLst/>
                    <a:latin typeface="Times New Roman" panose="02020603050405020304" pitchFamily="18" charset="0"/>
                    <a:cs typeface="Times New Roman" panose="02020603050405020304" pitchFamily="18" charset="0"/>
                  </a:rPr>
                  <a:t>turn off and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𝐷</m:t>
                        </m:r>
                      </m:e>
                      <m:sub>
                        <m:r>
                          <a:rPr lang="en-US" sz="2000" i="1">
                            <a:latin typeface="Cambria Math" panose="02040503050406030204" pitchFamily="18" charset="0"/>
                            <a:cs typeface="Times New Roman" panose="02020603050405020304" pitchFamily="18" charset="0"/>
                          </a:rPr>
                          <m:t>1</m:t>
                        </m:r>
                      </m:sub>
                    </m:sSub>
                  </m:oMath>
                </a14:m>
                <a:r>
                  <a:rPr lang="en-US" sz="2000" dirty="0">
                    <a:latin typeface="Times New Roman" panose="02020603050405020304" pitchFamily="18" charset="0"/>
                    <a:cs typeface="Times New Roman" panose="02020603050405020304" pitchFamily="18" charset="0"/>
                  </a:rPr>
                  <a:t>,</a:t>
                </a:r>
                <a:r>
                  <a:rPr lang="en-US" sz="2000" dirty="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𝐷</m:t>
                        </m:r>
                      </m:e>
                      <m:sub>
                        <m:r>
                          <a:rPr lang="en-US" sz="2000" i="1">
                            <a:latin typeface="Cambria Math" panose="02040503050406030204" pitchFamily="18" charset="0"/>
                            <a:cs typeface="Times New Roman" panose="02020603050405020304" pitchFamily="18" charset="0"/>
                          </a:rPr>
                          <m:t>2</m:t>
                        </m:r>
                      </m:sub>
                    </m:sSub>
                  </m:oMath>
                </a14:m>
                <a:r>
                  <a:rPr lang="en-US" sz="2000" dirty="0">
                    <a:latin typeface="Times New Roman" panose="02020603050405020304" pitchFamily="18" charset="0"/>
                    <a:cs typeface="Times New Roman" panose="02020603050405020304" pitchFamily="18" charset="0"/>
                  </a:rPr>
                  <a:t> and</a:t>
                </a:r>
                <a:r>
                  <a:rPr lang="en-US" sz="2000" dirty="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𝐷</m:t>
                        </m:r>
                      </m:e>
                      <m:sub>
                        <m:r>
                          <a:rPr lang="en-US" sz="2000" b="0" i="1" smtClean="0">
                            <a:latin typeface="Cambria Math" panose="02040503050406030204" pitchFamily="18" charset="0"/>
                            <a:cs typeface="Times New Roman" panose="02020603050405020304" pitchFamily="18" charset="0"/>
                          </a:rPr>
                          <m:t>4</m:t>
                        </m:r>
                      </m:sub>
                    </m:sSub>
                  </m:oMath>
                </a14:m>
                <a:r>
                  <a:rPr lang="en-US" sz="2000" dirty="0">
                    <a:latin typeface="Times New Roman" panose="02020603050405020304" pitchFamily="18" charset="0"/>
                    <a:cs typeface="Times New Roman" panose="02020603050405020304" pitchFamily="18" charset="0"/>
                  </a:rPr>
                  <a:t> </a:t>
                </a:r>
                <a:r>
                  <a:rPr lang="en-US" sz="2000" u="none" strike="noStrike" dirty="0">
                    <a:effectLst/>
                    <a:latin typeface="Times New Roman" panose="02020603050405020304" pitchFamily="18" charset="0"/>
                    <a:cs typeface="Times New Roman" panose="02020603050405020304" pitchFamily="18" charset="0"/>
                  </a:rPr>
                  <a:t>turn on.</a:t>
                </a:r>
              </a:p>
              <a:p>
                <a:pPr algn="just" rtl="0" eaLnBrk="1" fontAlgn="t" latinLnBrk="0" hangingPunct="1">
                  <a:lnSpc>
                    <a:spcPct val="150000"/>
                  </a:lnSpc>
                  <a:spcBef>
                    <a:spcPts val="0"/>
                  </a:spcBef>
                  <a:spcAft>
                    <a:spcPts val="0"/>
                  </a:spcAft>
                </a:pPr>
                <a:r>
                  <a:rPr lang="en-US" sz="2000" u="none" strike="noStrike" dirty="0">
                    <a:effectLst/>
                    <a:latin typeface="Times New Roman" panose="02020603050405020304" pitchFamily="18" charset="0"/>
                    <a:cs typeface="Times New Roman" panose="02020603050405020304" pitchFamily="18" charset="0"/>
                  </a:rPr>
                  <a:t>A clamp circuitry is provided to absorb the stored energy in the leakage inductance and alleviate voltage spikes on the power switches.</a:t>
                </a:r>
              </a:p>
              <a:p>
                <a:pPr algn="just" rtl="0" eaLnBrk="1" fontAlgn="t" latinLnBrk="0" hangingPunct="1">
                  <a:lnSpc>
                    <a:spcPct val="150000"/>
                  </a:lnSpc>
                  <a:spcBef>
                    <a:spcPts val="0"/>
                  </a:spcBef>
                  <a:spcAft>
                    <a:spcPts val="0"/>
                  </a:spcAft>
                </a:pPr>
                <a:r>
                  <a:rPr lang="en-US" sz="2000" u="none" strike="noStrike" dirty="0">
                    <a:effectLst/>
                    <a:latin typeface="Times New Roman" panose="02020603050405020304" pitchFamily="18" charset="0"/>
                    <a:cs typeface="Times New Roman" panose="02020603050405020304" pitchFamily="18" charset="0"/>
                  </a:rPr>
                  <a:t>All inductances start to be discharged.</a:t>
                </a:r>
              </a:p>
              <a:p>
                <a:pPr algn="just" fontAlgn="t">
                  <a:lnSpc>
                    <a:spcPct val="150000"/>
                  </a:lnSpc>
                  <a:spcBef>
                    <a:spcPts val="0"/>
                  </a:spcBef>
                </a:pPr>
                <a:r>
                  <a:rPr lang="en-US" sz="2000" u="none" strike="noStrike" dirty="0">
                    <a:effectLst/>
                    <a:latin typeface="Times New Roman" panose="02020603050405020304" pitchFamily="18" charset="0"/>
                    <a:cs typeface="Times New Roman" panose="02020603050405020304" pitchFamily="18" charset="0"/>
                  </a:rPr>
                  <a:t>The currents </a:t>
                </a:r>
                <a14:m>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𝑖𝐿</m:t>
                        </m:r>
                      </m:e>
                      <m:sub>
                        <m:r>
                          <a:rPr lang="en-US" sz="2000" b="0" i="1" smtClean="0">
                            <a:latin typeface="Cambria Math" panose="02040503050406030204" pitchFamily="18" charset="0"/>
                            <a:cs typeface="Times New Roman" panose="02020603050405020304" pitchFamily="18" charset="0"/>
                          </a:rPr>
                          <m:t>𝐾</m:t>
                        </m:r>
                        <m:r>
                          <a:rPr lang="en-US" sz="2000" b="0" i="1" smtClean="0">
                            <a:latin typeface="Cambria Math" panose="02040503050406030204" pitchFamily="18" charset="0"/>
                            <a:cs typeface="Times New Roman" panose="02020603050405020304" pitchFamily="18" charset="0"/>
                          </a:rPr>
                          <m:t>1</m:t>
                        </m:r>
                      </m:sub>
                    </m:sSub>
                  </m:oMath>
                </a14:m>
                <a:r>
                  <a:rPr lang="en-US" sz="2000" dirty="0">
                    <a:latin typeface="Times New Roman" panose="02020603050405020304" pitchFamily="18" charset="0"/>
                    <a:cs typeface="Times New Roman" panose="02020603050405020304" pitchFamily="18" charset="0"/>
                  </a:rPr>
                  <a:t>,</a:t>
                </a:r>
                <a:r>
                  <a:rPr lang="en-US" sz="2000" dirty="0">
                    <a:cs typeface="Times New Roman" panose="02020603050405020304" pitchFamily="18" charset="0"/>
                  </a:rPr>
                  <a:t> i</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𝐿</m:t>
                        </m:r>
                      </m:e>
                      <m:sub>
                        <m:r>
                          <a:rPr lang="en-US" sz="2000" i="1">
                            <a:latin typeface="Cambria Math" panose="02040503050406030204" pitchFamily="18" charset="0"/>
                            <a:cs typeface="Times New Roman" panose="02020603050405020304" pitchFamily="18" charset="0"/>
                          </a:rPr>
                          <m:t>𝐾</m:t>
                        </m:r>
                        <m:r>
                          <a:rPr lang="en-US" sz="2000" b="0" i="1" smtClean="0">
                            <a:latin typeface="Cambria Math" panose="02040503050406030204" pitchFamily="18" charset="0"/>
                            <a:cs typeface="Times New Roman" panose="02020603050405020304" pitchFamily="18" charset="0"/>
                          </a:rPr>
                          <m:t>2</m:t>
                        </m:r>
                      </m:sub>
                    </m:sSub>
                    <m:r>
                      <a:rPr lang="en-US" sz="2000" b="0" i="0" smtClean="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and </a:t>
                </a:r>
                <a14:m>
                  <m:oMath xmlns:m="http://schemas.openxmlformats.org/officeDocument/2006/math">
                    <m:r>
                      <m:rPr>
                        <m:sty m:val="p"/>
                      </m:rPr>
                      <a:rPr lang="en-US" sz="2000" b="0" i="0" smtClean="0">
                        <a:latin typeface="Cambria Math" panose="02040503050406030204" pitchFamily="18" charset="0"/>
                        <a:cs typeface="Times New Roman" panose="02020603050405020304" pitchFamily="18" charset="0"/>
                      </a:rPr>
                      <m:t>i</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𝐿</m:t>
                        </m:r>
                      </m:e>
                      <m:sub>
                        <m:r>
                          <a:rPr lang="en-US" sz="2000" b="0" i="1" smtClean="0">
                            <a:latin typeface="Cambria Math" panose="02040503050406030204" pitchFamily="18" charset="0"/>
                            <a:cs typeface="Times New Roman" panose="02020603050405020304" pitchFamily="18" charset="0"/>
                          </a:rPr>
                          <m:t>𝑚</m:t>
                        </m:r>
                      </m:sub>
                    </m:sSub>
                    <m:r>
                      <a:rPr lang="en-US" sz="2000" i="1">
                        <a:latin typeface="Cambria Math" panose="02040503050406030204" pitchFamily="18" charset="0"/>
                        <a:cs typeface="Times New Roman" panose="02020603050405020304" pitchFamily="18" charset="0"/>
                      </a:rPr>
                      <m:t> </m:t>
                    </m:r>
                  </m:oMath>
                </a14:m>
                <a:r>
                  <a:rPr lang="en-US" sz="2000" u="none" strike="noStrike" dirty="0">
                    <a:effectLst/>
                    <a:latin typeface="Times New Roman" panose="02020603050405020304" pitchFamily="18" charset="0"/>
                    <a:cs typeface="Times New Roman" panose="02020603050405020304" pitchFamily="18" charset="0"/>
                  </a:rPr>
                  <a:t>decrease towards zero during this mode.</a:t>
                </a:r>
              </a:p>
              <a:p>
                <a:pPr algn="just" rtl="0" eaLnBrk="1" fontAlgn="t" latinLnBrk="0" hangingPunct="1">
                  <a:lnSpc>
                    <a:spcPct val="150000"/>
                  </a:lnSpc>
                  <a:spcBef>
                    <a:spcPts val="0"/>
                  </a:spcBef>
                  <a:spcAft>
                    <a:spcPts val="0"/>
                  </a:spcAft>
                </a:pPr>
                <a:r>
                  <a:rPr lang="en-US" sz="2000" u="none" strike="noStrike" dirty="0">
                    <a:effectLst/>
                    <a:latin typeface="Times New Roman" panose="02020603050405020304" pitchFamily="18" charset="0"/>
                    <a:cs typeface="Times New Roman" panose="02020603050405020304" pitchFamily="18" charset="0"/>
                  </a:rPr>
                  <a:t>This mode is a transition mode with a very short duration.</a:t>
                </a:r>
                <a:endParaRPr lang="en-IN" sz="2000" dirty="0">
                  <a:latin typeface="Times New Roman" panose="020206030504050203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1570C682-AB2C-7FA7-195F-18AC0509E8F1}"/>
                  </a:ext>
                </a:extLst>
              </p:cNvPr>
              <p:cNvSpPr>
                <a:spLocks noGrp="1" noRot="1" noChangeAspect="1" noMove="1" noResize="1" noEditPoints="1" noAdjustHandles="1" noChangeArrowheads="1" noChangeShapeType="1" noTextEdit="1"/>
              </p:cNvSpPr>
              <p:nvPr>
                <p:ph idx="1"/>
              </p:nvPr>
            </p:nvSpPr>
            <p:spPr>
              <a:xfrm>
                <a:off x="5019869" y="996756"/>
                <a:ext cx="6335519" cy="4873625"/>
              </a:xfrm>
              <a:blipFill>
                <a:blip r:embed="rId2"/>
                <a:stretch>
                  <a:fillRect l="-865" r="-962"/>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7345DBD3-DF4C-B93D-FCE5-80009CD08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07279"/>
            <a:ext cx="5183188" cy="2955186"/>
          </a:xfrm>
          <a:prstGeom prst="rect">
            <a:avLst/>
          </a:prstGeom>
        </p:spPr>
      </p:pic>
      <p:sp>
        <p:nvSpPr>
          <p:cNvPr id="4" name="Rectangle 3">
            <a:extLst>
              <a:ext uri="{FF2B5EF4-FFF2-40B4-BE49-F238E27FC236}">
                <a16:creationId xmlns:a16="http://schemas.microsoft.com/office/drawing/2014/main" id="{2AB959C8-7699-ECF5-C93E-61674047FAB9}"/>
              </a:ext>
            </a:extLst>
          </p:cNvPr>
          <p:cNvSpPr/>
          <p:nvPr/>
        </p:nvSpPr>
        <p:spPr>
          <a:xfrm>
            <a:off x="998373" y="3470992"/>
            <a:ext cx="298580" cy="20527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Tree>
    <p:extLst>
      <p:ext uri="{BB962C8B-B14F-4D97-AF65-F5344CB8AC3E}">
        <p14:creationId xmlns:p14="http://schemas.microsoft.com/office/powerpoint/2010/main" val="2272642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4FD36-2A92-4467-0E96-5B5F7649B6C3}"/>
              </a:ext>
            </a:extLst>
          </p:cNvPr>
          <p:cNvSpPr>
            <a:spLocks noGrp="1"/>
          </p:cNvSpPr>
          <p:nvPr>
            <p:ph type="title"/>
          </p:nvPr>
        </p:nvSpPr>
        <p:spPr/>
        <p:txBody>
          <a:bodyPr anchor="ctr"/>
          <a:lstStyle/>
          <a:p>
            <a:pPr algn="ctr"/>
            <a:r>
              <a:rPr lang="en-US" dirty="0">
                <a:latin typeface="Times New Roman" panose="02020603050405020304" pitchFamily="18" charset="0"/>
              </a:rPr>
              <a:t>MODE-IV</a:t>
            </a:r>
            <a:endParaRPr lang="en-IN" dirty="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334557-B2D9-784F-E013-4464A6730E35}"/>
                  </a:ext>
                </a:extLst>
              </p:cNvPr>
              <p:cNvSpPr>
                <a:spLocks noGrp="1"/>
              </p:cNvSpPr>
              <p:nvPr>
                <p:ph idx="1"/>
              </p:nvPr>
            </p:nvSpPr>
            <p:spPr>
              <a:xfrm>
                <a:off x="5276493" y="2057400"/>
                <a:ext cx="6713343" cy="3453946"/>
              </a:xfrm>
            </p:spPr>
            <p:txBody>
              <a:bodyPr anchor="ctr">
                <a:normAutofit/>
              </a:bodyPr>
              <a:lstStyle/>
              <a:p>
                <a:pPr algn="just" fontAlgn="t">
                  <a:lnSpc>
                    <a:spcPct val="150000"/>
                  </a:lnSpc>
                  <a:spcBef>
                    <a:spcPts val="0"/>
                  </a:spcBef>
                </a:pPr>
                <a:r>
                  <a:rPr lang="en-US" sz="2000" b="0" i="0" u="none" strike="noStrike" kern="1200" dirty="0">
                    <a:solidFill>
                      <a:srgbClr val="000000"/>
                    </a:solidFill>
                    <a:effectLst/>
                    <a:latin typeface="Times New Roman" panose="02020603050405020304" pitchFamily="18" charset="0"/>
                  </a:rPr>
                  <a:t>Output diode </a:t>
                </a:r>
                <a14:m>
                  <m:oMath xmlns:m="http://schemas.openxmlformats.org/officeDocument/2006/math">
                    <m:sSub>
                      <m:sSubPr>
                        <m:ctrlPr>
                          <a:rPr lang="en-US" sz="2000" b="0" i="1" u="none" strike="noStrike" kern="1200" smtClean="0">
                            <a:solidFill>
                              <a:srgbClr val="000000"/>
                            </a:solidFill>
                            <a:effectLst/>
                            <a:latin typeface="Cambria Math" panose="02040503050406030204" pitchFamily="18" charset="0"/>
                          </a:rPr>
                        </m:ctrlPr>
                      </m:sSubPr>
                      <m:e>
                        <m:r>
                          <a:rPr lang="en-US" sz="2000" b="0" i="1" u="none" strike="noStrike" kern="1200" smtClean="0">
                            <a:solidFill>
                              <a:srgbClr val="000000"/>
                            </a:solidFill>
                            <a:effectLst/>
                            <a:latin typeface="Cambria Math" panose="02040503050406030204" pitchFamily="18" charset="0"/>
                          </a:rPr>
                          <m:t>𝐷</m:t>
                        </m:r>
                      </m:e>
                      <m:sub>
                        <m:r>
                          <a:rPr lang="en-US" sz="2000" b="0" i="1" u="none" strike="noStrike" kern="1200" smtClean="0">
                            <a:solidFill>
                              <a:srgbClr val="000000"/>
                            </a:solidFill>
                            <a:effectLst/>
                            <a:latin typeface="Cambria Math" panose="02040503050406030204" pitchFamily="18" charset="0"/>
                          </a:rPr>
                          <m:t>0</m:t>
                        </m:r>
                      </m:sub>
                    </m:sSub>
                  </m:oMath>
                </a14:m>
                <a:r>
                  <a:rPr lang="en-US" sz="2000" b="0" i="0" u="none" strike="noStrike" kern="1200" dirty="0">
                    <a:solidFill>
                      <a:srgbClr val="000000"/>
                    </a:solidFill>
                    <a:effectLst/>
                    <a:latin typeface="Times New Roman" panose="02020603050405020304" pitchFamily="18" charset="0"/>
                  </a:rPr>
                  <a:t> turns off under ZCS condition.</a:t>
                </a:r>
              </a:p>
              <a:p>
                <a:pPr algn="just" fontAlgn="t">
                  <a:lnSpc>
                    <a:spcPct val="150000"/>
                  </a:lnSpc>
                  <a:spcBef>
                    <a:spcPts val="0"/>
                  </a:spcBef>
                </a:pPr>
                <a:r>
                  <a:rPr lang="en-US" sz="2000" b="0" i="0" u="none" strike="noStrike" kern="1200" dirty="0">
                    <a:solidFill>
                      <a:srgbClr val="000000"/>
                    </a:solidFill>
                    <a:effectLst/>
                    <a:latin typeface="Times New Roman" panose="02020603050405020304" pitchFamily="18" charset="0"/>
                  </a:rPr>
                  <a:t>Diode </a:t>
                </a:r>
                <a14:m>
                  <m:oMath xmlns:m="http://schemas.openxmlformats.org/officeDocument/2006/math">
                    <m:sSub>
                      <m:sSubPr>
                        <m:ctrlPr>
                          <a:rPr lang="en-US" sz="2000" b="0" i="1" u="none" strike="noStrike" kern="1200" smtClean="0">
                            <a:solidFill>
                              <a:srgbClr val="000000"/>
                            </a:solidFill>
                            <a:effectLst/>
                            <a:latin typeface="Cambria Math" panose="02040503050406030204" pitchFamily="18" charset="0"/>
                          </a:rPr>
                        </m:ctrlPr>
                      </m:sSubPr>
                      <m:e>
                        <m:r>
                          <a:rPr lang="en-US" sz="2000" b="0" i="1" u="none" strike="noStrike" kern="1200" smtClean="0">
                            <a:solidFill>
                              <a:srgbClr val="000000"/>
                            </a:solidFill>
                            <a:effectLst/>
                            <a:latin typeface="Cambria Math" panose="02040503050406030204" pitchFamily="18" charset="0"/>
                          </a:rPr>
                          <m:t>𝐷</m:t>
                        </m:r>
                      </m:e>
                      <m:sub>
                        <m:r>
                          <a:rPr lang="en-US" sz="2000" b="0" i="1" u="none" strike="noStrike" kern="1200" smtClean="0">
                            <a:solidFill>
                              <a:srgbClr val="000000"/>
                            </a:solidFill>
                            <a:effectLst/>
                            <a:latin typeface="Cambria Math" panose="02040503050406030204" pitchFamily="18" charset="0"/>
                          </a:rPr>
                          <m:t>3</m:t>
                        </m:r>
                      </m:sub>
                    </m:sSub>
                  </m:oMath>
                </a14:m>
                <a:r>
                  <a:rPr lang="en-US" sz="2000" b="0" i="0" u="none" strike="noStrike" kern="1200" dirty="0">
                    <a:solidFill>
                      <a:srgbClr val="000000"/>
                    </a:solidFill>
                    <a:effectLst/>
                    <a:latin typeface="Times New Roman" panose="02020603050405020304" pitchFamily="18" charset="0"/>
                  </a:rPr>
                  <a:t> turns on under ZCS condition.</a:t>
                </a:r>
              </a:p>
              <a:p>
                <a:pPr algn="just" fontAlgn="t">
                  <a:lnSpc>
                    <a:spcPct val="150000"/>
                  </a:lnSpc>
                  <a:spcBef>
                    <a:spcPts val="0"/>
                  </a:spcBef>
                </a:pPr>
                <a:r>
                  <a:rPr lang="en-US" sz="2000" b="0" i="0" u="none" strike="noStrike" kern="1200" dirty="0">
                    <a:solidFill>
                      <a:srgbClr val="000000"/>
                    </a:solidFill>
                    <a:effectLst/>
                    <a:latin typeface="Times New Roman" panose="02020603050405020304" pitchFamily="18" charset="0"/>
                  </a:rPr>
                  <a:t>Capacitors </a:t>
                </a:r>
                <a14:m>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𝐶</m:t>
                        </m:r>
                      </m:e>
                      <m:sub>
                        <m:r>
                          <a:rPr lang="en-US" sz="2000" b="0" i="1" smtClean="0">
                            <a:latin typeface="Cambria Math" panose="02040503050406030204" pitchFamily="18" charset="0"/>
                            <a:cs typeface="Times New Roman" panose="02020603050405020304" pitchFamily="18" charset="0"/>
                          </a:rPr>
                          <m:t>1</m:t>
                        </m:r>
                      </m:sub>
                    </m:sSub>
                  </m:oMath>
                </a14:m>
                <a:r>
                  <a:rPr lang="en-US" sz="2000" dirty="0">
                    <a:latin typeface="Times New Roman" panose="02020603050405020304" pitchFamily="18" charset="0"/>
                    <a:cs typeface="Times New Roman" panose="02020603050405020304" pitchFamily="18" charset="0"/>
                  </a:rPr>
                  <a:t> ,</a:t>
                </a:r>
                <a:r>
                  <a:rPr lang="en-US" sz="2000" dirty="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𝐶</m:t>
                        </m:r>
                      </m:e>
                      <m:sub>
                        <m:r>
                          <a:rPr lang="en-US" sz="2000" b="0" i="1" smtClean="0">
                            <a:latin typeface="Cambria Math" panose="02040503050406030204" pitchFamily="18" charset="0"/>
                            <a:cs typeface="Times New Roman" panose="02020603050405020304" pitchFamily="18" charset="0"/>
                          </a:rPr>
                          <m:t>2</m:t>
                        </m:r>
                      </m:sub>
                    </m:sSub>
                  </m:oMath>
                </a14:m>
                <a:r>
                  <a:rPr lang="en-US" sz="2000" dirty="0">
                    <a:latin typeface="Times New Roman" panose="02020603050405020304" pitchFamily="18" charset="0"/>
                    <a:cs typeface="Times New Roman" panose="02020603050405020304" pitchFamily="18" charset="0"/>
                  </a:rPr>
                  <a:t> and</a:t>
                </a:r>
                <a:r>
                  <a:rPr lang="en-US" sz="2000" dirty="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𝐶</m:t>
                        </m:r>
                      </m:e>
                      <m:sub>
                        <m:r>
                          <a:rPr lang="en-US" sz="2000" b="0" i="1" smtClean="0">
                            <a:latin typeface="Cambria Math" panose="02040503050406030204" pitchFamily="18" charset="0"/>
                            <a:cs typeface="Times New Roman" panose="02020603050405020304" pitchFamily="18" charset="0"/>
                          </a:rPr>
                          <m:t>3</m:t>
                        </m:r>
                      </m:sub>
                    </m:sSub>
                  </m:oMath>
                </a14:m>
                <a:r>
                  <a:rPr lang="en-US" sz="2000" dirty="0">
                    <a:latin typeface="Times New Roman" panose="02020603050405020304" pitchFamily="18" charset="0"/>
                    <a:cs typeface="Times New Roman" panose="02020603050405020304" pitchFamily="18" charset="0"/>
                  </a:rPr>
                  <a:t> </a:t>
                </a:r>
                <a:r>
                  <a:rPr lang="en-US" sz="2000" b="0" i="0" u="none" strike="noStrike" kern="1200" dirty="0">
                    <a:solidFill>
                      <a:srgbClr val="000000"/>
                    </a:solidFill>
                    <a:effectLst/>
                    <a:latin typeface="Times New Roman" panose="02020603050405020304" pitchFamily="18" charset="0"/>
                  </a:rPr>
                  <a:t>are charged.</a:t>
                </a:r>
              </a:p>
              <a:p>
                <a:pPr algn="just" fontAlgn="t">
                  <a:lnSpc>
                    <a:spcPct val="150000"/>
                  </a:lnSpc>
                  <a:spcBef>
                    <a:spcPts val="0"/>
                  </a:spcBef>
                </a:pPr>
                <a:r>
                  <a:rPr lang="en-US" sz="2000" b="0" i="0" u="none" strike="noStrike" kern="1200" dirty="0">
                    <a:solidFill>
                      <a:srgbClr val="000000"/>
                    </a:solidFill>
                    <a:effectLst/>
                    <a:latin typeface="Times New Roman" panose="02020603050405020304" pitchFamily="18" charset="0"/>
                  </a:rPr>
                  <a:t>Capacitor </a:t>
                </a:r>
                <a14:m>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𝐶</m:t>
                        </m:r>
                      </m:e>
                      <m:sub>
                        <m:r>
                          <a:rPr lang="en-US" sz="2000" i="1">
                            <a:latin typeface="Cambria Math" panose="02040503050406030204" pitchFamily="18" charset="0"/>
                            <a:cs typeface="Times New Roman" panose="02020603050405020304" pitchFamily="18" charset="0"/>
                          </a:rPr>
                          <m:t>0</m:t>
                        </m:r>
                      </m:sub>
                    </m:sSub>
                  </m:oMath>
                </a14:m>
                <a:r>
                  <a:rPr lang="en-US" sz="2000" b="0" i="0" u="none" strike="noStrike" kern="1200" dirty="0">
                    <a:solidFill>
                      <a:srgbClr val="000000"/>
                    </a:solidFill>
                    <a:effectLst/>
                    <a:latin typeface="Times New Roman" panose="02020603050405020304" pitchFamily="18" charset="0"/>
                  </a:rPr>
                  <a:t> is discharged and supplies the load.</a:t>
                </a:r>
              </a:p>
              <a:p>
                <a:pPr algn="just" fontAlgn="t">
                  <a:lnSpc>
                    <a:spcPct val="150000"/>
                  </a:lnSpc>
                  <a:spcBef>
                    <a:spcPts val="0"/>
                  </a:spcBef>
                </a:pPr>
                <a:r>
                  <a:rPr lang="en-US" sz="2000" b="0" i="0" u="none" strike="noStrike" kern="1200" dirty="0">
                    <a:solidFill>
                      <a:srgbClr val="000000"/>
                    </a:solidFill>
                    <a:effectLst/>
                    <a:latin typeface="Times New Roman" panose="02020603050405020304" pitchFamily="18" charset="0"/>
                  </a:rPr>
                  <a:t>The existence of the leakage inductance of CI allows the output diode to turn off with ZCS condition, eliminating the reverse-recovery problem</a:t>
                </a:r>
                <a:endParaRPr lang="en-IN" sz="2000" b="0" i="0" u="none" strike="noStrike" dirty="0">
                  <a:effectLst/>
                  <a:latin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E334557-B2D9-784F-E013-4464A6730E35}"/>
                  </a:ext>
                </a:extLst>
              </p:cNvPr>
              <p:cNvSpPr>
                <a:spLocks noGrp="1" noRot="1" noChangeAspect="1" noMove="1" noResize="1" noEditPoints="1" noAdjustHandles="1" noChangeArrowheads="1" noChangeShapeType="1" noTextEdit="1"/>
              </p:cNvSpPr>
              <p:nvPr>
                <p:ph idx="1"/>
              </p:nvPr>
            </p:nvSpPr>
            <p:spPr>
              <a:xfrm>
                <a:off x="5276493" y="2057400"/>
                <a:ext cx="6713343" cy="3453946"/>
              </a:xfrm>
              <a:blipFill>
                <a:blip r:embed="rId2"/>
                <a:stretch>
                  <a:fillRect l="-817" r="-908" b="-883"/>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D28DC56F-80BD-46D6-03DE-ECE9B84258C4}"/>
              </a:ext>
            </a:extLst>
          </p:cNvPr>
          <p:cNvPicPr>
            <a:picLocks noChangeAspect="1"/>
          </p:cNvPicPr>
          <p:nvPr/>
        </p:nvPicPr>
        <p:blipFill rotWithShape="1">
          <a:blip r:embed="rId3">
            <a:extLst>
              <a:ext uri="{28A0092B-C50C-407E-A947-70E740481C1C}">
                <a14:useLocalDpi xmlns:a14="http://schemas.microsoft.com/office/drawing/2010/main" val="0"/>
              </a:ext>
            </a:extLst>
          </a:blip>
          <a:srcRect l="6414" t="13159" b="1374"/>
          <a:stretch/>
        </p:blipFill>
        <p:spPr>
          <a:xfrm>
            <a:off x="0" y="2418468"/>
            <a:ext cx="5183188" cy="2788013"/>
          </a:xfrm>
          <a:prstGeom prst="rect">
            <a:avLst/>
          </a:prstGeom>
        </p:spPr>
      </p:pic>
      <p:sp>
        <p:nvSpPr>
          <p:cNvPr id="4" name="Rectangle 3">
            <a:extLst>
              <a:ext uri="{FF2B5EF4-FFF2-40B4-BE49-F238E27FC236}">
                <a16:creationId xmlns:a16="http://schemas.microsoft.com/office/drawing/2014/main" id="{F8178B1B-6466-F2A8-463E-4DEAA8BDC1C3}"/>
              </a:ext>
            </a:extLst>
          </p:cNvPr>
          <p:cNvSpPr/>
          <p:nvPr/>
        </p:nvSpPr>
        <p:spPr>
          <a:xfrm>
            <a:off x="998373" y="3440583"/>
            <a:ext cx="298580" cy="20527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Tree>
    <p:extLst>
      <p:ext uri="{BB962C8B-B14F-4D97-AF65-F5344CB8AC3E}">
        <p14:creationId xmlns:p14="http://schemas.microsoft.com/office/powerpoint/2010/main" val="3345289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338FDBE-738D-8F94-5E9D-3F2A5A33A061}"/>
                  </a:ext>
                </a:extLst>
              </p:cNvPr>
              <p:cNvSpPr txBox="1"/>
              <p:nvPr/>
            </p:nvSpPr>
            <p:spPr>
              <a:xfrm>
                <a:off x="1194313" y="1110345"/>
                <a:ext cx="9871787" cy="5326266"/>
              </a:xfrm>
              <a:prstGeom prst="rect">
                <a:avLst/>
              </a:prstGeom>
              <a:noFill/>
            </p:spPr>
            <p:txBody>
              <a:bodyPr wrap="square" rtlCol="0">
                <a:spAutoFit/>
              </a:bodyPr>
              <a:lstStyle/>
              <a:p>
                <a:pPr marL="342900" marR="0">
                  <a:lnSpc>
                    <a:spcPct val="150000"/>
                  </a:lnSpc>
                  <a:spcBef>
                    <a:spcPts val="0"/>
                  </a:spcBef>
                  <a:spcAft>
                    <a:spcPts val="0"/>
                  </a:spcAft>
                </a:pPr>
                <a:r>
                  <a:rPr lang="en-IN" sz="1800" dirty="0">
                    <a:effectLst/>
                    <a:latin typeface="Times New Roman" panose="02020603050405020304" pitchFamily="18" charset="0"/>
                  </a:rPr>
                  <a:t>Applying the KVL to the loops in four modes of operation, the voltage across </a:t>
                </a:r>
                <a:r>
                  <a:rPr lang="en-IN" sz="1800" dirty="0" err="1">
                    <a:effectLst/>
                    <a:latin typeface="Times New Roman" panose="02020603050405020304" pitchFamily="18" charset="0"/>
                  </a:rPr>
                  <a:t>Lm</a:t>
                </a:r>
                <a:r>
                  <a:rPr lang="en-IN" sz="1800" dirty="0">
                    <a:effectLst/>
                    <a:latin typeface="Times New Roman" panose="02020603050405020304" pitchFamily="18" charset="0"/>
                  </a:rPr>
                  <a:t> is determined as:</a:t>
                </a:r>
              </a:p>
              <a:p>
                <a:pPr marL="342900" marR="0">
                  <a:lnSpc>
                    <a:spcPct val="150000"/>
                  </a:lnSpc>
                  <a:spcBef>
                    <a:spcPts val="0"/>
                  </a:spcBef>
                  <a:spcAft>
                    <a:spcPts val="0"/>
                  </a:spcAft>
                </a:pPr>
                <a:r>
                  <a:rPr lang="en-IN" sz="1800" dirty="0">
                    <a:effectLst/>
                    <a:latin typeface="Times New Roman" panose="02020603050405020304" pitchFamily="18" charset="0"/>
                  </a:rPr>
                  <a:t>                         </a:t>
                </a:r>
                <a14:m>
                  <m:oMath xmlns:m="http://schemas.openxmlformats.org/officeDocument/2006/math">
                    <m:sSubSup>
                      <m:sSubSupPr>
                        <m:ctrlPr>
                          <a:rPr lang="en-IN" sz="1800" i="1">
                            <a:effectLst/>
                            <a:latin typeface="Cambria Math" panose="02040503050406030204" pitchFamily="18" charset="0"/>
                          </a:rPr>
                        </m:ctrlPr>
                      </m:sSubSupPr>
                      <m:e>
                        <m:r>
                          <a:rPr lang="en-IN" sz="1800">
                            <a:effectLst/>
                            <a:latin typeface="Cambria Math" panose="02040503050406030204" pitchFamily="18" charset="0"/>
                          </a:rPr>
                          <m:t>𝑉</m:t>
                        </m:r>
                      </m:e>
                      <m:sub>
                        <m:r>
                          <a:rPr lang="en-IN" sz="1800">
                            <a:effectLst/>
                            <a:latin typeface="Cambria Math" panose="02040503050406030204" pitchFamily="18" charset="0"/>
                          </a:rPr>
                          <m:t>𝐿𝑚</m:t>
                        </m:r>
                      </m:sub>
                      <m:sup>
                        <m:r>
                          <a:rPr lang="en-IN" sz="1800">
                            <a:effectLst/>
                            <a:latin typeface="Cambria Math" panose="02040503050406030204" pitchFamily="18" charset="0"/>
                          </a:rPr>
                          <m:t>𝐼𝐼</m:t>
                        </m:r>
                      </m:sup>
                    </m:sSubSup>
                  </m:oMath>
                </a14:m>
                <a:r>
                  <a:rPr lang="en-IN" sz="1800" dirty="0">
                    <a:effectLst/>
                    <a:latin typeface="Times New Roman" panose="02020603050405020304" pitchFamily="18" charset="0"/>
                  </a:rPr>
                  <a:t>=</a:t>
                </a:r>
                <a14:m>
                  <m:oMath xmlns:m="http://schemas.openxmlformats.org/officeDocument/2006/math">
                    <m:sSub>
                      <m:sSubPr>
                        <m:ctrlPr>
                          <a:rPr lang="en-IN" sz="1800" i="1">
                            <a:effectLst/>
                            <a:latin typeface="Cambria Math" panose="02040503050406030204" pitchFamily="18" charset="0"/>
                          </a:rPr>
                        </m:ctrlPr>
                      </m:sSubPr>
                      <m:e>
                        <m:r>
                          <a:rPr lang="en-IN" sz="1800">
                            <a:effectLst/>
                            <a:latin typeface="Cambria Math" panose="02040503050406030204" pitchFamily="18" charset="0"/>
                          </a:rPr>
                          <m:t>𝑉</m:t>
                        </m:r>
                      </m:e>
                      <m:sub>
                        <m:r>
                          <a:rPr lang="en-IN" sz="1800">
                            <a:effectLst/>
                            <a:latin typeface="Cambria Math" panose="02040503050406030204" pitchFamily="18" charset="0"/>
                          </a:rPr>
                          <m:t>𝑖𝑛</m:t>
                        </m:r>
                      </m:sub>
                    </m:sSub>
                    <m:r>
                      <a:rPr lang="en-IN" sz="1800">
                        <a:effectLst/>
                        <a:latin typeface="Cambria Math" panose="02040503050406030204" pitchFamily="18" charset="0"/>
                      </a:rPr>
                      <m:t>+</m:t>
                    </m:r>
                    <m:sSub>
                      <m:sSubPr>
                        <m:ctrlPr>
                          <a:rPr lang="en-IN" sz="1800" i="1">
                            <a:effectLst/>
                            <a:latin typeface="Cambria Math" panose="02040503050406030204" pitchFamily="18" charset="0"/>
                          </a:rPr>
                        </m:ctrlPr>
                      </m:sSubPr>
                      <m:e>
                        <m:r>
                          <a:rPr lang="en-IN" sz="1800">
                            <a:effectLst/>
                            <a:latin typeface="Cambria Math" panose="02040503050406030204" pitchFamily="18" charset="0"/>
                          </a:rPr>
                          <m:t>𝑉</m:t>
                        </m:r>
                      </m:e>
                      <m:sub>
                        <m:r>
                          <a:rPr lang="en-IN" sz="1800">
                            <a:effectLst/>
                            <a:latin typeface="Cambria Math" panose="02040503050406030204" pitchFamily="18" charset="0"/>
                          </a:rPr>
                          <m:t>𝐶</m:t>
                        </m:r>
                        <m:r>
                          <a:rPr lang="en-IN" sz="1800">
                            <a:effectLst/>
                            <a:latin typeface="Cambria Math" panose="02040503050406030204" pitchFamily="18" charset="0"/>
                          </a:rPr>
                          <m:t>1</m:t>
                        </m:r>
                      </m:sub>
                    </m:sSub>
                  </m:oMath>
                </a14:m>
                <a:endParaRPr lang="en-IN" sz="1800" dirty="0">
                  <a:effectLst/>
                  <a:latin typeface="Calibri" panose="020F0502020204030204" pitchFamily="34" charset="0"/>
                </a:endParaRPr>
              </a:p>
              <a:p>
                <a:pPr marL="1371600" marR="0">
                  <a:lnSpc>
                    <a:spcPct val="150000"/>
                  </a:lnSpc>
                  <a:spcBef>
                    <a:spcPts val="0"/>
                  </a:spcBef>
                  <a:spcAft>
                    <a:spcPts val="0"/>
                  </a:spcAft>
                </a:pPr>
                <a:r>
                  <a:rPr lang="en-IN" sz="1800" dirty="0">
                    <a:effectLst/>
                    <a:latin typeface="Times New Roman" panose="02020603050405020304" pitchFamily="18" charset="0"/>
                  </a:rPr>
                  <a:t>       </a:t>
                </a:r>
                <a14:m>
                  <m:oMath xmlns:m="http://schemas.openxmlformats.org/officeDocument/2006/math">
                    <m:sSubSup>
                      <m:sSubSupPr>
                        <m:ctrlPr>
                          <a:rPr lang="en-IN" sz="1800" i="1">
                            <a:effectLst/>
                            <a:latin typeface="Cambria Math" panose="02040503050406030204" pitchFamily="18" charset="0"/>
                          </a:rPr>
                        </m:ctrlPr>
                      </m:sSubSupPr>
                      <m:e>
                        <m:r>
                          <a:rPr lang="en-IN" sz="1800">
                            <a:effectLst/>
                            <a:latin typeface="Cambria Math" panose="02040503050406030204" pitchFamily="18" charset="0"/>
                          </a:rPr>
                          <m:t>𝑉</m:t>
                        </m:r>
                      </m:e>
                      <m:sub>
                        <m:r>
                          <a:rPr lang="en-IN" sz="1800">
                            <a:effectLst/>
                            <a:latin typeface="Cambria Math" panose="02040503050406030204" pitchFamily="18" charset="0"/>
                          </a:rPr>
                          <m:t>𝐿𝑚</m:t>
                        </m:r>
                      </m:sub>
                      <m:sup>
                        <m:r>
                          <a:rPr lang="en-IN" sz="1800">
                            <a:effectLst/>
                            <a:latin typeface="Cambria Math" panose="02040503050406030204" pitchFamily="18" charset="0"/>
                          </a:rPr>
                          <m:t>𝐼𝑉</m:t>
                        </m:r>
                      </m:sup>
                    </m:sSubSup>
                  </m:oMath>
                </a14:m>
                <a:r>
                  <a:rPr lang="en-IN" sz="1800" dirty="0">
                    <a:effectLst/>
                    <a:latin typeface="Times New Roman" panose="02020603050405020304" pitchFamily="18" charset="0"/>
                  </a:rPr>
                  <a:t>=</a:t>
                </a:r>
                <a14:m>
                  <m:oMath xmlns:m="http://schemas.openxmlformats.org/officeDocument/2006/math">
                    <m:sSub>
                      <m:sSubPr>
                        <m:ctrlPr>
                          <a:rPr lang="en-IN" sz="1800" i="1">
                            <a:effectLst/>
                            <a:latin typeface="Cambria Math" panose="02040503050406030204" pitchFamily="18" charset="0"/>
                          </a:rPr>
                        </m:ctrlPr>
                      </m:sSubPr>
                      <m:e>
                        <m:r>
                          <a:rPr lang="en-IN" sz="1800">
                            <a:effectLst/>
                            <a:latin typeface="Cambria Math" panose="02040503050406030204" pitchFamily="18" charset="0"/>
                          </a:rPr>
                          <m:t>𝑉</m:t>
                        </m:r>
                      </m:e>
                      <m:sub>
                        <m:r>
                          <a:rPr lang="en-IN" sz="1800">
                            <a:effectLst/>
                            <a:latin typeface="Cambria Math" panose="02040503050406030204" pitchFamily="18" charset="0"/>
                          </a:rPr>
                          <m:t>𝑖𝑛</m:t>
                        </m:r>
                      </m:sub>
                    </m:sSub>
                    <m:r>
                      <a:rPr lang="en-IN" sz="1800" i="1">
                        <a:effectLst/>
                        <a:latin typeface="Cambria Math" panose="02040503050406030204" pitchFamily="18" charset="0"/>
                      </a:rPr>
                      <m:t> </m:t>
                    </m:r>
                    <m:r>
                      <a:rPr lang="en-IN" sz="1800">
                        <a:effectLst/>
                        <a:latin typeface="Cambria Math" panose="02040503050406030204" pitchFamily="18" charset="0"/>
                      </a:rPr>
                      <m:t>−</m:t>
                    </m:r>
                    <m:sSub>
                      <m:sSubPr>
                        <m:ctrlPr>
                          <a:rPr lang="en-IN" sz="1800" i="1">
                            <a:effectLst/>
                            <a:latin typeface="Cambria Math" panose="02040503050406030204" pitchFamily="18" charset="0"/>
                          </a:rPr>
                        </m:ctrlPr>
                      </m:sSubPr>
                      <m:e>
                        <m:r>
                          <a:rPr lang="en-IN" sz="1800" i="1">
                            <a:effectLst/>
                            <a:latin typeface="Cambria Math" panose="02040503050406030204" pitchFamily="18" charset="0"/>
                          </a:rPr>
                          <m:t> </m:t>
                        </m:r>
                        <m:r>
                          <a:rPr lang="en-IN" sz="1800">
                            <a:effectLst/>
                            <a:latin typeface="Cambria Math" panose="02040503050406030204" pitchFamily="18" charset="0"/>
                          </a:rPr>
                          <m:t>𝑉</m:t>
                        </m:r>
                      </m:e>
                      <m:sub>
                        <m:r>
                          <a:rPr lang="en-IN" sz="1800">
                            <a:effectLst/>
                            <a:latin typeface="Cambria Math" panose="02040503050406030204" pitchFamily="18" charset="0"/>
                          </a:rPr>
                          <m:t>𝐶</m:t>
                        </m:r>
                        <m:r>
                          <a:rPr lang="en-IN" sz="1800">
                            <a:effectLst/>
                            <a:latin typeface="Cambria Math" panose="02040503050406030204" pitchFamily="18" charset="0"/>
                          </a:rPr>
                          <m:t>1</m:t>
                        </m:r>
                      </m:sub>
                    </m:sSub>
                  </m:oMath>
                </a14:m>
                <a:r>
                  <a:rPr lang="en-IN" sz="1800" dirty="0">
                    <a:effectLst/>
                    <a:latin typeface="Times New Roman" panose="02020603050405020304" pitchFamily="18" charset="0"/>
                  </a:rPr>
                  <a:t> …………(1)</a:t>
                </a:r>
                <a:endParaRPr lang="en-IN" sz="1800" dirty="0">
                  <a:effectLst/>
                  <a:latin typeface="Calibri" panose="020F0502020204030204" pitchFamily="34" charset="0"/>
                </a:endParaRPr>
              </a:p>
              <a:p>
                <a:pPr marL="342900" marR="0">
                  <a:lnSpc>
                    <a:spcPct val="150000"/>
                  </a:lnSpc>
                  <a:spcBef>
                    <a:spcPts val="0"/>
                  </a:spcBef>
                  <a:spcAft>
                    <a:spcPts val="0"/>
                  </a:spcAft>
                </a:pPr>
                <a:r>
                  <a:rPr lang="en-IN" sz="1800" dirty="0">
                    <a:effectLst/>
                    <a:latin typeface="Times New Roman" panose="02020603050405020304" pitchFamily="18" charset="0"/>
                  </a:rPr>
                  <a:t>Applying the volt-second balance law on the magnetizing inductance, the following equation can be written:</a:t>
                </a:r>
              </a:p>
              <a:p>
                <a:pPr marL="342900" marR="0">
                  <a:lnSpc>
                    <a:spcPct val="150000"/>
                  </a:lnSpc>
                  <a:spcBef>
                    <a:spcPts val="0"/>
                  </a:spcBef>
                  <a:spcAft>
                    <a:spcPts val="0"/>
                  </a:spcAft>
                </a:pPr>
                <a:r>
                  <a:rPr lang="en-IN" dirty="0">
                    <a:latin typeface="Times New Roman" panose="02020603050405020304" pitchFamily="18" charset="0"/>
                  </a:rPr>
                  <a:t>                       </a:t>
                </a:r>
                <a14:m>
                  <m:oMath xmlns:m="http://schemas.openxmlformats.org/officeDocument/2006/math">
                    <m:r>
                      <a:rPr lang="x-IV_mathan" sz="1800" i="1">
                        <a:effectLst/>
                        <a:latin typeface="Cambria Math" panose="02040503050406030204" pitchFamily="18" charset="0"/>
                      </a:rPr>
                      <m:t> </m:t>
                    </m:r>
                    <m:nary>
                      <m:naryPr>
                        <m:limLoc m:val="undOvr"/>
                        <m:ctrlPr>
                          <a:rPr lang="x-IV_mathan" sz="1800" i="1">
                            <a:effectLst/>
                            <a:latin typeface="Cambria Math" panose="02040503050406030204" pitchFamily="18" charset="0"/>
                          </a:rPr>
                        </m:ctrlPr>
                      </m:naryPr>
                      <m:sub>
                        <m:r>
                          <a:rPr lang="x-IV_mathan" sz="1800">
                            <a:effectLst/>
                            <a:latin typeface="Cambria Math" panose="02040503050406030204" pitchFamily="18" charset="0"/>
                          </a:rPr>
                          <m:t>0</m:t>
                        </m:r>
                      </m:sub>
                      <m:sup>
                        <m:r>
                          <a:rPr lang="x-IV_mathan" sz="1800">
                            <a:effectLst/>
                            <a:latin typeface="Cambria Math" panose="02040503050406030204" pitchFamily="18" charset="0"/>
                          </a:rPr>
                          <m:t>𝐷𝑇</m:t>
                        </m:r>
                      </m:sup>
                      <m:e>
                        <m:sSub>
                          <m:sSubPr>
                            <m:ctrlPr>
                              <a:rPr lang="x-IV_mathan" sz="1800" i="1">
                                <a:effectLst/>
                                <a:latin typeface="Cambria Math" panose="02040503050406030204" pitchFamily="18" charset="0"/>
                              </a:rPr>
                            </m:ctrlPr>
                          </m:sSubPr>
                          <m:e>
                            <m:r>
                              <a:rPr lang="x-IV_mathan" sz="1800">
                                <a:effectLst/>
                                <a:latin typeface="Cambria Math" panose="02040503050406030204" pitchFamily="18" charset="0"/>
                              </a:rPr>
                              <m:t>𝑉</m:t>
                            </m:r>
                          </m:e>
                          <m:sub>
                            <m:r>
                              <a:rPr lang="x-IV_mathan" sz="1800">
                                <a:effectLst/>
                                <a:latin typeface="Cambria Math" panose="02040503050406030204" pitchFamily="18" charset="0"/>
                              </a:rPr>
                              <m:t>𝐿𝑚</m:t>
                            </m:r>
                          </m:sub>
                        </m:sSub>
                      </m:e>
                    </m:nary>
                    <m:r>
                      <a:rPr lang="x-IV_mathan" sz="1800">
                        <a:effectLst/>
                        <a:latin typeface="Cambria Math" panose="02040503050406030204" pitchFamily="18" charset="0"/>
                      </a:rPr>
                      <m:t>+</m:t>
                    </m:r>
                    <m:nary>
                      <m:naryPr>
                        <m:limLoc m:val="undOvr"/>
                        <m:ctrlPr>
                          <a:rPr lang="x-IV_mathan" sz="1800" i="1">
                            <a:effectLst/>
                            <a:latin typeface="Cambria Math" panose="02040503050406030204" pitchFamily="18" charset="0"/>
                          </a:rPr>
                        </m:ctrlPr>
                      </m:naryPr>
                      <m:sub>
                        <m:r>
                          <a:rPr lang="x-IV_mathan" sz="1800">
                            <a:effectLst/>
                            <a:latin typeface="Cambria Math" panose="02040503050406030204" pitchFamily="18" charset="0"/>
                          </a:rPr>
                          <m:t>𝐷𝑇</m:t>
                        </m:r>
                      </m:sub>
                      <m:sup>
                        <m:r>
                          <a:rPr lang="x-IV_mathan" sz="1800">
                            <a:effectLst/>
                            <a:latin typeface="Cambria Math" panose="02040503050406030204" pitchFamily="18" charset="0"/>
                          </a:rPr>
                          <m:t>𝑇</m:t>
                        </m:r>
                      </m:sup>
                      <m:e>
                        <m:sSub>
                          <m:sSubPr>
                            <m:ctrlPr>
                              <a:rPr lang="x-IV_mathan" sz="1800" i="1">
                                <a:effectLst/>
                                <a:latin typeface="Cambria Math" panose="02040503050406030204" pitchFamily="18" charset="0"/>
                              </a:rPr>
                            </m:ctrlPr>
                          </m:sSubPr>
                          <m:e>
                            <m:r>
                              <a:rPr lang="x-IV_mathan" sz="1800">
                                <a:effectLst/>
                                <a:latin typeface="Cambria Math" panose="02040503050406030204" pitchFamily="18" charset="0"/>
                              </a:rPr>
                              <m:t>𝑉</m:t>
                            </m:r>
                          </m:e>
                          <m:sub>
                            <m:r>
                              <a:rPr lang="x-IV_mathan" sz="1800">
                                <a:effectLst/>
                                <a:latin typeface="Cambria Math" panose="02040503050406030204" pitchFamily="18" charset="0"/>
                              </a:rPr>
                              <m:t>𝐿𝑚</m:t>
                            </m:r>
                          </m:sub>
                        </m:sSub>
                      </m:e>
                    </m:nary>
                    <m:r>
                      <a:rPr lang="x-IV_mathan" sz="1800">
                        <a:effectLst/>
                        <a:latin typeface="Cambria Math" panose="02040503050406030204" pitchFamily="18" charset="0"/>
                      </a:rPr>
                      <m:t>=0</m:t>
                    </m:r>
                  </m:oMath>
                </a14:m>
                <a:endParaRPr lang="x-IV_mathan" sz="1800" dirty="0">
                  <a:effectLst/>
                  <a:latin typeface="Cambria Math" panose="02040503050406030204" pitchFamily="18" charset="0"/>
                </a:endParaRPr>
              </a:p>
              <a:p>
                <a:pPr marL="0" marR="0">
                  <a:lnSpc>
                    <a:spcPct val="150000"/>
                  </a:lnSpc>
                  <a:spcBef>
                    <a:spcPts val="0"/>
                  </a:spcBef>
                  <a:spcAft>
                    <a:spcPts val="0"/>
                  </a:spcAft>
                </a:pPr>
                <a:r>
                  <a:rPr lang="x-IV_mathan" sz="1800" dirty="0">
                    <a:effectLst/>
                  </a:rPr>
                  <a:t>                                 </a:t>
                </a:r>
                <a14:m>
                  <m:oMath xmlns:m="http://schemas.openxmlformats.org/officeDocument/2006/math">
                    <m:sSubSup>
                      <m:sSubSupPr>
                        <m:ctrlPr>
                          <a:rPr lang="x-IV_mathan" sz="1800" i="1">
                            <a:effectLst/>
                            <a:latin typeface="Cambria Math" panose="02040503050406030204" pitchFamily="18" charset="0"/>
                          </a:rPr>
                        </m:ctrlPr>
                      </m:sSubSupPr>
                      <m:e>
                        <m:r>
                          <a:rPr lang="x-IV_mathan" sz="1800">
                            <a:effectLst/>
                            <a:latin typeface="Cambria Math" panose="02040503050406030204" pitchFamily="18" charset="0"/>
                          </a:rPr>
                          <m:t>𝑉</m:t>
                        </m:r>
                      </m:e>
                      <m:sub>
                        <m:r>
                          <a:rPr lang="x-IV_mathan" sz="1800">
                            <a:effectLst/>
                            <a:latin typeface="Cambria Math" panose="02040503050406030204" pitchFamily="18" charset="0"/>
                          </a:rPr>
                          <m:t>𝐿𝑚</m:t>
                        </m:r>
                      </m:sub>
                      <m:sup>
                        <m:r>
                          <a:rPr lang="x-IV_mathan" sz="1800">
                            <a:effectLst/>
                            <a:latin typeface="Cambria Math" panose="02040503050406030204" pitchFamily="18" charset="0"/>
                          </a:rPr>
                          <m:t>𝐼𝐼</m:t>
                        </m:r>
                      </m:sup>
                    </m:sSubSup>
                    <m:r>
                      <a:rPr lang="x-IV_mathan" sz="1800">
                        <a:effectLst/>
                        <a:latin typeface="Cambria Math" panose="02040503050406030204" pitchFamily="18" charset="0"/>
                      </a:rPr>
                      <m:t>+</m:t>
                    </m:r>
                    <m:sSubSup>
                      <m:sSubSupPr>
                        <m:ctrlPr>
                          <a:rPr lang="x-IV_mathan" sz="1800" i="1">
                            <a:effectLst/>
                            <a:latin typeface="Cambria Math" panose="02040503050406030204" pitchFamily="18" charset="0"/>
                          </a:rPr>
                        </m:ctrlPr>
                      </m:sSubSupPr>
                      <m:e>
                        <m:r>
                          <a:rPr lang="x-IV_mathan" sz="1800">
                            <a:effectLst/>
                            <a:latin typeface="Cambria Math" panose="02040503050406030204" pitchFamily="18" charset="0"/>
                          </a:rPr>
                          <m:t>𝑉</m:t>
                        </m:r>
                      </m:e>
                      <m:sub>
                        <m:r>
                          <a:rPr lang="x-IV_mathan" sz="1800">
                            <a:effectLst/>
                            <a:latin typeface="Cambria Math" panose="02040503050406030204" pitchFamily="18" charset="0"/>
                          </a:rPr>
                          <m:t>𝐿𝑚</m:t>
                        </m:r>
                      </m:sub>
                      <m:sup>
                        <m:r>
                          <a:rPr lang="x-IV_mathan" sz="1800">
                            <a:effectLst/>
                            <a:latin typeface="Cambria Math" panose="02040503050406030204" pitchFamily="18" charset="0"/>
                          </a:rPr>
                          <m:t>𝐼𝑉</m:t>
                        </m:r>
                      </m:sup>
                    </m:sSubSup>
                    <m:d>
                      <m:dPr>
                        <m:ctrlPr>
                          <a:rPr lang="x-IV_mathan" sz="1800" i="1">
                            <a:effectLst/>
                            <a:latin typeface="Cambria Math" panose="02040503050406030204" pitchFamily="18" charset="0"/>
                          </a:rPr>
                        </m:ctrlPr>
                      </m:dPr>
                      <m:e>
                        <m:r>
                          <a:rPr lang="x-IV_mathan" sz="1800">
                            <a:effectLst/>
                            <a:latin typeface="Cambria Math" panose="02040503050406030204" pitchFamily="18" charset="0"/>
                          </a:rPr>
                          <m:t>1−</m:t>
                        </m:r>
                        <m:r>
                          <a:rPr lang="x-IV_mathan" sz="1800">
                            <a:effectLst/>
                            <a:latin typeface="Cambria Math" panose="02040503050406030204" pitchFamily="18" charset="0"/>
                          </a:rPr>
                          <m:t>𝐷</m:t>
                        </m:r>
                      </m:e>
                    </m:d>
                    <m:r>
                      <a:rPr lang="x-IV_mathan" sz="1800">
                        <a:effectLst/>
                        <a:latin typeface="Cambria Math" panose="02040503050406030204" pitchFamily="18" charset="0"/>
                      </a:rPr>
                      <m:t>𝑇</m:t>
                    </m:r>
                    <m:r>
                      <a:rPr lang="x-IV_mathan" sz="1800">
                        <a:effectLst/>
                        <a:latin typeface="Cambria Math" panose="02040503050406030204" pitchFamily="18" charset="0"/>
                      </a:rPr>
                      <m:t>=0</m:t>
                    </m:r>
                    <m:r>
                      <a:rPr lang="en-US" sz="1800" b="0" i="1" smtClean="0">
                        <a:effectLst/>
                        <a:latin typeface="Cambria Math" panose="02040503050406030204" pitchFamily="18" charset="0"/>
                      </a:rPr>
                      <m:t>…</m:t>
                    </m:r>
                    <m:r>
                      <a:rPr lang="x-IV_mathan" sz="1800">
                        <a:effectLst/>
                        <a:latin typeface="Cambria Math" panose="02040503050406030204" pitchFamily="18" charset="0"/>
                      </a:rPr>
                      <m:t>(2)</m:t>
                    </m:r>
                    <m:r>
                      <a:rPr lang="x-IV_mathan" sz="1800" i="1">
                        <a:effectLst/>
                        <a:latin typeface="Cambria Math" panose="02040503050406030204" pitchFamily="18" charset="0"/>
                      </a:rPr>
                      <m:t> </m:t>
                    </m:r>
                  </m:oMath>
                </a14:m>
                <a:endParaRPr lang="x-IV_mathan" sz="1800" dirty="0">
                  <a:effectLst/>
                  <a:latin typeface="Cambria Math" panose="02040503050406030204" pitchFamily="18" charset="0"/>
                </a:endParaRPr>
              </a:p>
              <a:p>
                <a:pPr marL="342900" marR="0">
                  <a:lnSpc>
                    <a:spcPct val="150000"/>
                  </a:lnSpc>
                  <a:spcBef>
                    <a:spcPts val="0"/>
                  </a:spcBef>
                  <a:spcAft>
                    <a:spcPts val="0"/>
                  </a:spcAft>
                </a:pPr>
                <a:r>
                  <a:rPr lang="en-IN" sz="1800" dirty="0">
                    <a:effectLst/>
                    <a:latin typeface="Times New Roman" panose="02020603050405020304" pitchFamily="18" charset="0"/>
                  </a:rPr>
                  <a:t>Substituting (1) into (2), the following voltage relationships are obtained:</a:t>
                </a:r>
              </a:p>
              <a:p>
                <a:pPr marL="342900" marR="0">
                  <a:lnSpc>
                    <a:spcPct val="150000"/>
                  </a:lnSpc>
                  <a:spcBef>
                    <a:spcPts val="0"/>
                  </a:spcBef>
                  <a:spcAft>
                    <a:spcPts val="0"/>
                  </a:spcAft>
                </a:pPr>
                <a:r>
                  <a:rPr lang="x-IV_mathan" sz="1800" dirty="0">
                    <a:effectLst/>
                  </a:rPr>
                  <a:t>                          </a:t>
                </a:r>
                <a14:m>
                  <m:oMath xmlns:m="http://schemas.openxmlformats.org/officeDocument/2006/math">
                    <m:sSub>
                      <m:sSubPr>
                        <m:ctrlPr>
                          <a:rPr lang="x-IV_mathan" sz="1800" i="1">
                            <a:effectLst/>
                            <a:latin typeface="Cambria Math" panose="02040503050406030204" pitchFamily="18" charset="0"/>
                          </a:rPr>
                        </m:ctrlPr>
                      </m:sSubPr>
                      <m:e>
                        <m:r>
                          <a:rPr lang="x-IV_mathan" sz="1800">
                            <a:effectLst/>
                            <a:latin typeface="Cambria Math" panose="02040503050406030204" pitchFamily="18" charset="0"/>
                          </a:rPr>
                          <m:t>𝑉</m:t>
                        </m:r>
                      </m:e>
                      <m:sub>
                        <m:r>
                          <a:rPr lang="x-IV_mathan" sz="1800">
                            <a:effectLst/>
                            <a:latin typeface="Cambria Math" panose="02040503050406030204" pitchFamily="18" charset="0"/>
                          </a:rPr>
                          <m:t>𝐶</m:t>
                        </m:r>
                        <m:r>
                          <a:rPr lang="x-IV_mathan" sz="1800">
                            <a:effectLst/>
                            <a:latin typeface="Cambria Math" panose="02040503050406030204" pitchFamily="18" charset="0"/>
                          </a:rPr>
                          <m:t>1</m:t>
                        </m:r>
                      </m:sub>
                    </m:sSub>
                    <m:r>
                      <a:rPr lang="x-IV_mathan" sz="1800">
                        <a:effectLst/>
                        <a:latin typeface="Cambria Math" panose="02040503050406030204" pitchFamily="18" charset="0"/>
                      </a:rPr>
                      <m:t>=</m:t>
                    </m:r>
                    <m:f>
                      <m:fPr>
                        <m:ctrlPr>
                          <a:rPr lang="x-IV_mathan" sz="1800" i="1">
                            <a:effectLst/>
                            <a:latin typeface="Cambria Math" panose="02040503050406030204" pitchFamily="18" charset="0"/>
                          </a:rPr>
                        </m:ctrlPr>
                      </m:fPr>
                      <m:num>
                        <m:r>
                          <a:rPr lang="x-IV_mathan" sz="1800">
                            <a:effectLst/>
                            <a:latin typeface="Cambria Math" panose="02040503050406030204" pitchFamily="18" charset="0"/>
                          </a:rPr>
                          <m:t>1</m:t>
                        </m:r>
                      </m:num>
                      <m:den>
                        <m:r>
                          <a:rPr lang="x-IV_mathan" sz="1800">
                            <a:effectLst/>
                            <a:latin typeface="Cambria Math" panose="02040503050406030204" pitchFamily="18" charset="0"/>
                          </a:rPr>
                          <m:t>1−2</m:t>
                        </m:r>
                        <m:r>
                          <a:rPr lang="x-IV_mathan" sz="1800">
                            <a:effectLst/>
                            <a:latin typeface="Cambria Math" panose="02040503050406030204" pitchFamily="18" charset="0"/>
                          </a:rPr>
                          <m:t>𝐷</m:t>
                        </m:r>
                      </m:den>
                    </m:f>
                    <m:sSub>
                      <m:sSubPr>
                        <m:ctrlPr>
                          <a:rPr lang="x-IV_mathan" sz="1800" i="1">
                            <a:effectLst/>
                            <a:latin typeface="Cambria Math" panose="02040503050406030204" pitchFamily="18" charset="0"/>
                          </a:rPr>
                        </m:ctrlPr>
                      </m:sSubPr>
                      <m:e>
                        <m:r>
                          <a:rPr lang="x-IV_mathan" sz="1800">
                            <a:effectLst/>
                            <a:latin typeface="Cambria Math" panose="02040503050406030204" pitchFamily="18" charset="0"/>
                          </a:rPr>
                          <m:t>𝑉</m:t>
                        </m:r>
                      </m:e>
                      <m:sub>
                        <m:r>
                          <a:rPr lang="x-IV_mathan" sz="1800">
                            <a:effectLst/>
                            <a:latin typeface="Cambria Math" panose="02040503050406030204" pitchFamily="18" charset="0"/>
                          </a:rPr>
                          <m:t>𝑖𝑛</m:t>
                        </m:r>
                      </m:sub>
                    </m:sSub>
                    <m:r>
                      <a:rPr lang="x-IV_mathan" sz="1800" i="1">
                        <a:effectLst/>
                        <a:latin typeface="Cambria Math" panose="02040503050406030204" pitchFamily="18" charset="0"/>
                      </a:rPr>
                      <m:t> </m:t>
                    </m:r>
                    <m:r>
                      <a:rPr lang="en-US" sz="1800" b="0" i="1" smtClean="0">
                        <a:effectLst/>
                        <a:latin typeface="Cambria Math" panose="02040503050406030204" pitchFamily="18" charset="0"/>
                      </a:rPr>
                      <m:t>…………..</m:t>
                    </m:r>
                    <m:r>
                      <a:rPr lang="x-IV_mathan" sz="1800">
                        <a:effectLst/>
                        <a:latin typeface="Cambria Math" panose="02040503050406030204" pitchFamily="18" charset="0"/>
                      </a:rPr>
                      <m:t>(3)</m:t>
                    </m:r>
                  </m:oMath>
                </a14:m>
                <a:endParaRPr lang="x-IV_mathan" sz="1800" dirty="0">
                  <a:effectLst/>
                  <a:latin typeface="Cambria Math" panose="02040503050406030204" pitchFamily="18" charset="0"/>
                </a:endParaRPr>
              </a:p>
              <a:p>
                <a:pPr marL="342900" marR="0">
                  <a:lnSpc>
                    <a:spcPct val="150000"/>
                  </a:lnSpc>
                  <a:spcBef>
                    <a:spcPts val="0"/>
                  </a:spcBef>
                  <a:spcAft>
                    <a:spcPts val="0"/>
                  </a:spcAft>
                </a:pPr>
                <a:r>
                  <a:rPr lang="x-IV_mathan" sz="1800" dirty="0">
                    <a:effectLst/>
                  </a:rPr>
                  <a:t>                         </a:t>
                </a:r>
                <a14:m>
                  <m:oMath xmlns:m="http://schemas.openxmlformats.org/officeDocument/2006/math">
                    <m:sSubSup>
                      <m:sSubSupPr>
                        <m:ctrlPr>
                          <a:rPr lang="x-IV_mathan" sz="1800" i="1">
                            <a:effectLst/>
                            <a:latin typeface="Cambria Math" panose="02040503050406030204" pitchFamily="18" charset="0"/>
                          </a:rPr>
                        </m:ctrlPr>
                      </m:sSubSupPr>
                      <m:e>
                        <m:r>
                          <a:rPr lang="x-IV_mathan" sz="1800">
                            <a:effectLst/>
                            <a:latin typeface="Cambria Math" panose="02040503050406030204" pitchFamily="18" charset="0"/>
                          </a:rPr>
                          <m:t>𝑉</m:t>
                        </m:r>
                      </m:e>
                      <m:sub>
                        <m:r>
                          <a:rPr lang="x-IV_mathan" sz="1800">
                            <a:effectLst/>
                            <a:latin typeface="Cambria Math" panose="02040503050406030204" pitchFamily="18" charset="0"/>
                          </a:rPr>
                          <m:t>𝐿𝑚</m:t>
                        </m:r>
                      </m:sub>
                      <m:sup>
                        <m:r>
                          <a:rPr lang="x-IV_mathan" sz="1800">
                            <a:effectLst/>
                            <a:latin typeface="Cambria Math" panose="02040503050406030204" pitchFamily="18" charset="0"/>
                          </a:rPr>
                          <m:t>𝐼𝐼</m:t>
                        </m:r>
                      </m:sup>
                    </m:sSubSup>
                    <m:r>
                      <a:rPr lang="x-IV_mathan" sz="1800">
                        <a:effectLst/>
                        <a:latin typeface="Cambria Math" panose="02040503050406030204" pitchFamily="18" charset="0"/>
                      </a:rPr>
                      <m:t>=</m:t>
                    </m:r>
                    <m:f>
                      <m:fPr>
                        <m:ctrlPr>
                          <a:rPr lang="x-IV_mathan" sz="1800" i="1">
                            <a:effectLst/>
                            <a:latin typeface="Cambria Math" panose="02040503050406030204" pitchFamily="18" charset="0"/>
                          </a:rPr>
                        </m:ctrlPr>
                      </m:fPr>
                      <m:num>
                        <m:r>
                          <a:rPr lang="x-IV_mathan" sz="1800">
                            <a:effectLst/>
                            <a:latin typeface="Cambria Math" panose="02040503050406030204" pitchFamily="18" charset="0"/>
                          </a:rPr>
                          <m:t>2(1−</m:t>
                        </m:r>
                        <m:r>
                          <a:rPr lang="x-IV_mathan" sz="1800">
                            <a:effectLst/>
                            <a:latin typeface="Cambria Math" panose="02040503050406030204" pitchFamily="18" charset="0"/>
                          </a:rPr>
                          <m:t>𝐷</m:t>
                        </m:r>
                        <m:r>
                          <a:rPr lang="x-IV_mathan" sz="1800">
                            <a:effectLst/>
                            <a:latin typeface="Cambria Math" panose="02040503050406030204" pitchFamily="18" charset="0"/>
                          </a:rPr>
                          <m:t>)</m:t>
                        </m:r>
                      </m:num>
                      <m:den>
                        <m:r>
                          <a:rPr lang="x-IV_mathan" sz="1800">
                            <a:effectLst/>
                            <a:latin typeface="Cambria Math" panose="02040503050406030204" pitchFamily="18" charset="0"/>
                          </a:rPr>
                          <m:t>1−2</m:t>
                        </m:r>
                        <m:r>
                          <a:rPr lang="x-IV_mathan" sz="1800">
                            <a:effectLst/>
                            <a:latin typeface="Cambria Math" panose="02040503050406030204" pitchFamily="18" charset="0"/>
                          </a:rPr>
                          <m:t>𝐷</m:t>
                        </m:r>
                      </m:den>
                    </m:f>
                    <m:sSub>
                      <m:sSubPr>
                        <m:ctrlPr>
                          <a:rPr lang="x-IV_mathan" sz="1800" i="1">
                            <a:effectLst/>
                            <a:latin typeface="Cambria Math" panose="02040503050406030204" pitchFamily="18" charset="0"/>
                          </a:rPr>
                        </m:ctrlPr>
                      </m:sSubPr>
                      <m:e>
                        <m:r>
                          <a:rPr lang="x-IV_mathan" sz="1800">
                            <a:effectLst/>
                            <a:latin typeface="Cambria Math" panose="02040503050406030204" pitchFamily="18" charset="0"/>
                          </a:rPr>
                          <m:t>𝑉</m:t>
                        </m:r>
                      </m:e>
                      <m:sub>
                        <m:r>
                          <a:rPr lang="x-IV_mathan" sz="1800">
                            <a:effectLst/>
                            <a:latin typeface="Cambria Math" panose="02040503050406030204" pitchFamily="18" charset="0"/>
                          </a:rPr>
                          <m:t>𝑖𝑛</m:t>
                        </m:r>
                      </m:sub>
                    </m:sSub>
                    <m:r>
                      <a:rPr lang="x-IV_mathan" sz="1800" i="1">
                        <a:effectLst/>
                        <a:latin typeface="Cambria Math" panose="02040503050406030204" pitchFamily="18" charset="0"/>
                      </a:rPr>
                      <m:t> </m:t>
                    </m:r>
                    <m:r>
                      <a:rPr lang="en-US" sz="1800" b="0" i="1" smtClean="0">
                        <a:effectLst/>
                        <a:latin typeface="Cambria Math" panose="02040503050406030204" pitchFamily="18" charset="0"/>
                      </a:rPr>
                      <m:t>…………</m:t>
                    </m:r>
                    <m:r>
                      <a:rPr lang="x-IV_mathan" sz="1800">
                        <a:effectLst/>
                        <a:latin typeface="Cambria Math" panose="02040503050406030204" pitchFamily="18" charset="0"/>
                      </a:rPr>
                      <m:t>(4)</m:t>
                    </m:r>
                  </m:oMath>
                </a14:m>
                <a:endParaRPr lang="x-IV_mathan" sz="1800" dirty="0">
                  <a:effectLst/>
                  <a:latin typeface="Cambria Math" panose="02040503050406030204" pitchFamily="18" charset="0"/>
                </a:endParaRPr>
              </a:p>
              <a:p>
                <a:pPr marL="342900" marR="0">
                  <a:lnSpc>
                    <a:spcPct val="150000"/>
                  </a:lnSpc>
                  <a:spcBef>
                    <a:spcPts val="0"/>
                  </a:spcBef>
                  <a:spcAft>
                    <a:spcPts val="0"/>
                  </a:spcAft>
                </a:pPr>
                <a:r>
                  <a:rPr lang="x-IV_mathan" sz="1800" dirty="0">
                    <a:effectLst/>
                  </a:rPr>
                  <a:t>                          </a:t>
                </a:r>
                <a14:m>
                  <m:oMath xmlns:m="http://schemas.openxmlformats.org/officeDocument/2006/math">
                    <m:sSubSup>
                      <m:sSubSupPr>
                        <m:ctrlPr>
                          <a:rPr lang="x-IV_mathan" sz="1800" i="1">
                            <a:effectLst/>
                            <a:latin typeface="Cambria Math" panose="02040503050406030204" pitchFamily="18" charset="0"/>
                          </a:rPr>
                        </m:ctrlPr>
                      </m:sSubSupPr>
                      <m:e>
                        <m:r>
                          <a:rPr lang="x-IV_mathan" sz="1800">
                            <a:effectLst/>
                            <a:latin typeface="Cambria Math" panose="02040503050406030204" pitchFamily="18" charset="0"/>
                          </a:rPr>
                          <m:t>𝑉</m:t>
                        </m:r>
                      </m:e>
                      <m:sub>
                        <m:r>
                          <a:rPr lang="x-IV_mathan" sz="1800">
                            <a:effectLst/>
                            <a:latin typeface="Cambria Math" panose="02040503050406030204" pitchFamily="18" charset="0"/>
                          </a:rPr>
                          <m:t>𝐿𝑚</m:t>
                        </m:r>
                      </m:sub>
                      <m:sup>
                        <m:r>
                          <a:rPr lang="x-IV_mathan" sz="1800">
                            <a:effectLst/>
                            <a:latin typeface="Cambria Math" panose="02040503050406030204" pitchFamily="18" charset="0"/>
                          </a:rPr>
                          <m:t>𝐼𝑉</m:t>
                        </m:r>
                      </m:sup>
                    </m:sSubSup>
                    <m:r>
                      <a:rPr lang="x-IV_mathan" sz="1800">
                        <a:effectLst/>
                        <a:latin typeface="Cambria Math" panose="02040503050406030204" pitchFamily="18" charset="0"/>
                      </a:rPr>
                      <m:t>=</m:t>
                    </m:r>
                    <m:f>
                      <m:fPr>
                        <m:ctrlPr>
                          <a:rPr lang="x-IV_mathan" sz="1800" i="1">
                            <a:effectLst/>
                            <a:latin typeface="Cambria Math" panose="02040503050406030204" pitchFamily="18" charset="0"/>
                          </a:rPr>
                        </m:ctrlPr>
                      </m:fPr>
                      <m:num>
                        <m:r>
                          <a:rPr lang="x-IV_mathan" sz="1800">
                            <a:effectLst/>
                            <a:latin typeface="Cambria Math" panose="02040503050406030204" pitchFamily="18" charset="0"/>
                          </a:rPr>
                          <m:t>−2</m:t>
                        </m:r>
                        <m:r>
                          <a:rPr lang="x-IV_mathan" sz="1800">
                            <a:effectLst/>
                            <a:latin typeface="Cambria Math" panose="02040503050406030204" pitchFamily="18" charset="0"/>
                          </a:rPr>
                          <m:t>𝐷</m:t>
                        </m:r>
                      </m:num>
                      <m:den>
                        <m:r>
                          <a:rPr lang="x-IV_mathan" sz="1800">
                            <a:effectLst/>
                            <a:latin typeface="Cambria Math" panose="02040503050406030204" pitchFamily="18" charset="0"/>
                          </a:rPr>
                          <m:t>1−2</m:t>
                        </m:r>
                        <m:r>
                          <a:rPr lang="x-IV_mathan" sz="1800">
                            <a:effectLst/>
                            <a:latin typeface="Cambria Math" panose="02040503050406030204" pitchFamily="18" charset="0"/>
                          </a:rPr>
                          <m:t>𝐷</m:t>
                        </m:r>
                      </m:den>
                    </m:f>
                    <m:sSub>
                      <m:sSubPr>
                        <m:ctrlPr>
                          <a:rPr lang="x-IV_mathan" sz="1800" i="1">
                            <a:effectLst/>
                            <a:latin typeface="Cambria Math" panose="02040503050406030204" pitchFamily="18" charset="0"/>
                          </a:rPr>
                        </m:ctrlPr>
                      </m:sSubPr>
                      <m:e>
                        <m:r>
                          <a:rPr lang="x-IV_mathan" sz="1800">
                            <a:effectLst/>
                            <a:latin typeface="Cambria Math" panose="02040503050406030204" pitchFamily="18" charset="0"/>
                          </a:rPr>
                          <m:t>𝑉</m:t>
                        </m:r>
                      </m:e>
                      <m:sub>
                        <m:r>
                          <a:rPr lang="x-IV_mathan" sz="1800">
                            <a:effectLst/>
                            <a:latin typeface="Cambria Math" panose="02040503050406030204" pitchFamily="18" charset="0"/>
                          </a:rPr>
                          <m:t>𝑖𝑛</m:t>
                        </m:r>
                      </m:sub>
                    </m:sSub>
                    <m:r>
                      <a:rPr lang="x-IV_mathan" sz="1800" i="1">
                        <a:effectLst/>
                        <a:latin typeface="Cambria Math" panose="02040503050406030204" pitchFamily="18" charset="0"/>
                      </a:rPr>
                      <m:t> </m:t>
                    </m:r>
                    <m:r>
                      <a:rPr lang="en-US" sz="1800" b="0" i="0" smtClean="0">
                        <a:effectLst/>
                        <a:latin typeface="Cambria Math" panose="02040503050406030204" pitchFamily="18" charset="0"/>
                      </a:rPr>
                      <m:t>………….</m:t>
                    </m:r>
                    <m:r>
                      <a:rPr lang="x-IV_mathan" sz="1800">
                        <a:effectLst/>
                        <a:latin typeface="Cambria Math" panose="02040503050406030204" pitchFamily="18" charset="0"/>
                      </a:rPr>
                      <m:t>(5)</m:t>
                    </m:r>
                  </m:oMath>
                </a14:m>
                <a:endParaRPr lang="x-IV_mathan" sz="1800" dirty="0">
                  <a:effectLst/>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2338FDBE-738D-8F94-5E9D-3F2A5A33A061}"/>
                  </a:ext>
                </a:extLst>
              </p:cNvPr>
              <p:cNvSpPr txBox="1">
                <a:spLocks noRot="1" noChangeAspect="1" noMove="1" noResize="1" noEditPoints="1" noAdjustHandles="1" noChangeArrowheads="1" noChangeShapeType="1" noTextEdit="1"/>
              </p:cNvSpPr>
              <p:nvPr/>
            </p:nvSpPr>
            <p:spPr>
              <a:xfrm>
                <a:off x="1194313" y="1110345"/>
                <a:ext cx="9871787" cy="5326266"/>
              </a:xfrm>
              <a:prstGeom prst="rect">
                <a:avLst/>
              </a:prstGeom>
              <a:blipFill>
                <a:blip r:embed="rId2"/>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A508FA85-B75E-8573-9036-2BF802A3DD14}"/>
              </a:ext>
            </a:extLst>
          </p:cNvPr>
          <p:cNvSpPr txBox="1"/>
          <p:nvPr/>
        </p:nvSpPr>
        <p:spPr>
          <a:xfrm>
            <a:off x="1698172" y="421389"/>
            <a:ext cx="8920066"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OUTPUT EQUATION OF THE PROPOSED CONVERTER</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73495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2325</TotalTime>
  <Words>2338</Words>
  <Application>Microsoft Office PowerPoint</Application>
  <PresentationFormat>Widescreen</PresentationFormat>
  <Paragraphs>222</Paragraphs>
  <Slides>32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Bell MT</vt:lpstr>
      <vt:lpstr>Calibri</vt:lpstr>
      <vt:lpstr>Calibri Light</vt:lpstr>
      <vt:lpstr>Cambria Math</vt:lpstr>
      <vt:lpstr>Symbol</vt:lpstr>
      <vt:lpstr>Times New Roman</vt:lpstr>
      <vt:lpstr>Office Theme</vt:lpstr>
      <vt:lpstr>PowerPoint Presentation</vt:lpstr>
      <vt:lpstr>INTRODUCTION</vt:lpstr>
      <vt:lpstr>STRUCTURE OF PROPOSED CONVERTER</vt:lpstr>
      <vt:lpstr>OPERATION PRINCIPLE OF PROPOSED SYSTEM</vt:lpstr>
      <vt:lpstr>MODE-I</vt:lpstr>
      <vt:lpstr>MODE-II</vt:lpstr>
      <vt:lpstr>MODE-III</vt:lpstr>
      <vt:lpstr>MODE-IV</vt:lpstr>
      <vt:lpstr>PowerPoint Presentation</vt:lpstr>
      <vt:lpstr>PowerPoint Presentation</vt:lpstr>
      <vt:lpstr>SOFTWARE IMPLEMENTATION </vt:lpstr>
      <vt:lpstr>PowerPoint Presentation</vt:lpstr>
      <vt:lpstr>PowerPoint Presentation</vt:lpstr>
      <vt:lpstr>PowerPoint Presentation</vt:lpstr>
      <vt:lpstr>PowerPoint Presentation</vt:lpstr>
      <vt:lpstr>PowerPoint Presentation</vt:lpstr>
      <vt:lpstr>HARDWARE IMPLEMENTATION </vt:lpstr>
      <vt:lpstr>TLP350 GATE DRIVER</vt:lpstr>
      <vt:lpstr>DSPIC30F2010 MICROCONTROLLER</vt:lpstr>
      <vt:lpstr>PowerPoint Presentation</vt:lpstr>
      <vt:lpstr>PowerPoint Presentation</vt:lpstr>
      <vt:lpstr>COUPLED INDUCTOR (EI 33 TRF)</vt:lpstr>
      <vt:lpstr> CALCULATION</vt:lpstr>
      <vt:lpstr>PowerPoint Presentation</vt:lpstr>
      <vt:lpstr>IRF840 (MOSFET)</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Dual-Switch Coupled Inductor-Based High StepUp DC-DC Converter</dc:title>
  <dc:creator>naralasettybharath@outlook.com</dc:creator>
  <cp:lastModifiedBy>Bharath Raj Naralasetti</cp:lastModifiedBy>
  <cp:revision>90</cp:revision>
  <dcterms:created xsi:type="dcterms:W3CDTF">2023-01-30T09:50:01Z</dcterms:created>
  <dcterms:modified xsi:type="dcterms:W3CDTF">2023-04-19T02:41:37Z</dcterms:modified>
</cp:coreProperties>
</file>